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4" r:id="rId9"/>
    <p:sldId id="265" r:id="rId10"/>
    <p:sldId id="266" r:id="rId11"/>
    <p:sldId id="267" r:id="rId12"/>
    <p:sldId id="268" r:id="rId13"/>
    <p:sldId id="263" r:id="rId14"/>
    <p:sldId id="269" r:id="rId15"/>
    <p:sldId id="270" r:id="rId16"/>
    <p:sldId id="271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1AA50"/>
    <a:srgbClr val="B7D5A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51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gradFill flip="none" rotWithShape="1">
            <a:gsLst>
              <a:gs pos="68000">
                <a:srgbClr val="71AA50"/>
              </a:gs>
              <a:gs pos="100000">
                <a:schemeClr val="tx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1143472"/>
            <a:ext cx="12188825" cy="64008"/>
          </a:xfrm>
          <a:prstGeom prst="rect">
            <a:avLst/>
          </a:prstGeom>
          <a:gradFill flip="none" rotWithShape="1">
            <a:gsLst>
              <a:gs pos="68000">
                <a:srgbClr val="71AA50"/>
              </a:gs>
              <a:gs pos="100000">
                <a:schemeClr val="tx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C6BE2-23F1-4B8A-AF95-AA46CD46188D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03660-6367-4F7D-B7DC-ABDFFB8AB1C4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BAA95CEB-3A56-4F05-FF93-554B5A3AC33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37" y="-73889"/>
            <a:ext cx="1296264" cy="129410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648756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482C6BE2-23F1-4B8A-AF95-AA46CD46188D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F0A03660-6367-4F7D-B7DC-ABDFFB8AB1C4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370987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rs.gov/forms-pubs/about-form-1099-nec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rs.gov/forms-pubs/about-form-1099-misc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6F9D5FF3-8658-146F-C41F-C553D8EAE5C1}"/>
              </a:ext>
            </a:extLst>
          </p:cNvPr>
          <p:cNvSpPr txBox="1"/>
          <p:nvPr/>
        </p:nvSpPr>
        <p:spPr>
          <a:xfrm>
            <a:off x="9956194" y="298421"/>
            <a:ext cx="214263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solidFill>
                  <a:srgbClr val="71AA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DFA</a:t>
            </a:r>
          </a:p>
          <a:p>
            <a:pPr algn="ctr"/>
            <a:r>
              <a:rPr lang="en-US" dirty="0">
                <a:solidFill>
                  <a:srgbClr val="71AA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Office of Accounting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B6A8ABA-AD94-3BA3-50E5-B86F0CB23087}"/>
              </a:ext>
            </a:extLst>
          </p:cNvPr>
          <p:cNvSpPr txBox="1"/>
          <p:nvPr/>
        </p:nvSpPr>
        <p:spPr>
          <a:xfrm>
            <a:off x="3110310" y="2767280"/>
            <a:ext cx="5971379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1099 Training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BCC0CF9-5937-9516-72D6-BB539B419D8C}"/>
              </a:ext>
            </a:extLst>
          </p:cNvPr>
          <p:cNvSpPr txBox="1"/>
          <p:nvPr/>
        </p:nvSpPr>
        <p:spPr>
          <a:xfrm>
            <a:off x="11862606" y="644880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71AA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3721856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6F9D5FF3-8658-146F-C41F-C553D8EAE5C1}"/>
              </a:ext>
            </a:extLst>
          </p:cNvPr>
          <p:cNvSpPr txBox="1"/>
          <p:nvPr/>
        </p:nvSpPr>
        <p:spPr>
          <a:xfrm>
            <a:off x="9956194" y="298421"/>
            <a:ext cx="214263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solidFill>
                  <a:srgbClr val="71AA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DFA</a:t>
            </a:r>
          </a:p>
          <a:p>
            <a:pPr algn="ctr"/>
            <a:r>
              <a:rPr lang="en-US" dirty="0">
                <a:solidFill>
                  <a:srgbClr val="71AA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Office of Accounting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F05288B-D9C7-0D55-D9BA-FF916EBA1419}"/>
              </a:ext>
            </a:extLst>
          </p:cNvPr>
          <p:cNvSpPr txBox="1"/>
          <p:nvPr/>
        </p:nvSpPr>
        <p:spPr>
          <a:xfrm>
            <a:off x="3374758" y="236866"/>
            <a:ext cx="544251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1099 Miscellaneous (MISC)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426018C-83E0-44DF-F9BB-88EDB9819B87}"/>
              </a:ext>
            </a:extLst>
          </p:cNvPr>
          <p:cNvSpPr txBox="1"/>
          <p:nvPr/>
        </p:nvSpPr>
        <p:spPr>
          <a:xfrm>
            <a:off x="85559" y="1269599"/>
            <a:ext cx="6183501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1099 MISC - Block 3 – Other Income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Payment Tax Code 03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Prizes &amp; Awards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Lawsuits paid to anyone OTHER than Attorneys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E994934-BB13-837B-76E6-4AA81EEE519F}"/>
              </a:ext>
            </a:extLst>
          </p:cNvPr>
          <p:cNvSpPr txBox="1"/>
          <p:nvPr/>
        </p:nvSpPr>
        <p:spPr>
          <a:xfrm>
            <a:off x="11742534" y="6448801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71AA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D47639E1-36A0-4362-6E2C-7064C513FC6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71566" y="1339273"/>
            <a:ext cx="4841081" cy="3174824"/>
          </a:xfrm>
          <a:prstGeom prst="rect">
            <a:avLst/>
          </a:prstGeom>
        </p:spPr>
      </p:pic>
      <p:sp>
        <p:nvSpPr>
          <p:cNvPr id="10" name="Flowchart: Process 9">
            <a:extLst>
              <a:ext uri="{FF2B5EF4-FFF2-40B4-BE49-F238E27FC236}">
                <a16:creationId xmlns:a16="http://schemas.microsoft.com/office/drawing/2014/main" id="{605BD29B-008F-75D7-527A-4607FE1A6176}"/>
              </a:ext>
            </a:extLst>
          </p:cNvPr>
          <p:cNvSpPr/>
          <p:nvPr/>
        </p:nvSpPr>
        <p:spPr>
          <a:xfrm>
            <a:off x="9545925" y="2189017"/>
            <a:ext cx="731520" cy="82296"/>
          </a:xfrm>
          <a:prstGeom prst="flowChartProcess">
            <a:avLst/>
          </a:prstGeom>
          <a:solidFill>
            <a:srgbClr val="FFFF00"/>
          </a:solidFill>
          <a:ln>
            <a:solidFill>
              <a:srgbClr val="71AA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8218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6F9D5FF3-8658-146F-C41F-C553D8EAE5C1}"/>
              </a:ext>
            </a:extLst>
          </p:cNvPr>
          <p:cNvSpPr txBox="1"/>
          <p:nvPr/>
        </p:nvSpPr>
        <p:spPr>
          <a:xfrm>
            <a:off x="9956194" y="298421"/>
            <a:ext cx="214263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solidFill>
                  <a:srgbClr val="71AA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DFA</a:t>
            </a:r>
          </a:p>
          <a:p>
            <a:pPr algn="ctr"/>
            <a:r>
              <a:rPr lang="en-US" dirty="0">
                <a:solidFill>
                  <a:srgbClr val="71AA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Office of Accounting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F05288B-D9C7-0D55-D9BA-FF916EBA1419}"/>
              </a:ext>
            </a:extLst>
          </p:cNvPr>
          <p:cNvSpPr txBox="1"/>
          <p:nvPr/>
        </p:nvSpPr>
        <p:spPr>
          <a:xfrm>
            <a:off x="3374758" y="236866"/>
            <a:ext cx="544251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1099 Miscellaneous (MISC)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426018C-83E0-44DF-F9BB-88EDB9819B87}"/>
              </a:ext>
            </a:extLst>
          </p:cNvPr>
          <p:cNvSpPr txBox="1"/>
          <p:nvPr/>
        </p:nvSpPr>
        <p:spPr>
          <a:xfrm>
            <a:off x="85559" y="1269599"/>
            <a:ext cx="6183501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1099 MISC - Block 6 – Medical Payments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Payment Tax Code 06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Medical &amp; Health Care services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Corporations are NOT EXEMPT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Pharmacies should NOT be included (You are buying goods, not services)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D47639E1-36A0-4362-6E2C-7064C513FC6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71566" y="1339273"/>
            <a:ext cx="4841081" cy="3174824"/>
          </a:xfrm>
          <a:prstGeom prst="rect">
            <a:avLst/>
          </a:prstGeom>
        </p:spPr>
      </p:pic>
      <p:sp>
        <p:nvSpPr>
          <p:cNvPr id="5" name="Flowchart: Process 4">
            <a:extLst>
              <a:ext uri="{FF2B5EF4-FFF2-40B4-BE49-F238E27FC236}">
                <a16:creationId xmlns:a16="http://schemas.microsoft.com/office/drawing/2014/main" id="{D87D5CC5-4771-B2EB-F130-2AEFF62CC310}"/>
              </a:ext>
            </a:extLst>
          </p:cNvPr>
          <p:cNvSpPr/>
          <p:nvPr/>
        </p:nvSpPr>
        <p:spPr>
          <a:xfrm>
            <a:off x="10441853" y="2576946"/>
            <a:ext cx="731520" cy="118872"/>
          </a:xfrm>
          <a:prstGeom prst="flowChartProcess">
            <a:avLst/>
          </a:prstGeom>
          <a:solidFill>
            <a:srgbClr val="FFFF00"/>
          </a:solidFill>
          <a:ln>
            <a:solidFill>
              <a:srgbClr val="71AA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0189726-7841-AEAB-552A-C321ADF48699}"/>
              </a:ext>
            </a:extLst>
          </p:cNvPr>
          <p:cNvSpPr txBox="1"/>
          <p:nvPr/>
        </p:nvSpPr>
        <p:spPr>
          <a:xfrm>
            <a:off x="11742534" y="6448801"/>
            <a:ext cx="4027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71AA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r>
          </a:p>
        </p:txBody>
      </p:sp>
    </p:spTree>
    <p:extLst>
      <p:ext uri="{BB962C8B-B14F-4D97-AF65-F5344CB8AC3E}">
        <p14:creationId xmlns:p14="http://schemas.microsoft.com/office/powerpoint/2010/main" val="3195445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6F9D5FF3-8658-146F-C41F-C553D8EAE5C1}"/>
              </a:ext>
            </a:extLst>
          </p:cNvPr>
          <p:cNvSpPr txBox="1"/>
          <p:nvPr/>
        </p:nvSpPr>
        <p:spPr>
          <a:xfrm>
            <a:off x="9956194" y="298421"/>
            <a:ext cx="214263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solidFill>
                  <a:srgbClr val="71AA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DFA</a:t>
            </a:r>
          </a:p>
          <a:p>
            <a:pPr algn="ctr"/>
            <a:r>
              <a:rPr lang="en-US" dirty="0">
                <a:solidFill>
                  <a:srgbClr val="71AA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Office of Accounting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F05288B-D9C7-0D55-D9BA-FF916EBA1419}"/>
              </a:ext>
            </a:extLst>
          </p:cNvPr>
          <p:cNvSpPr txBox="1"/>
          <p:nvPr/>
        </p:nvSpPr>
        <p:spPr>
          <a:xfrm>
            <a:off x="3374758" y="236866"/>
            <a:ext cx="544251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1099 Miscellaneous (MISC)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426018C-83E0-44DF-F9BB-88EDB9819B87}"/>
              </a:ext>
            </a:extLst>
          </p:cNvPr>
          <p:cNvSpPr txBox="1"/>
          <p:nvPr/>
        </p:nvSpPr>
        <p:spPr>
          <a:xfrm>
            <a:off x="85559" y="1269599"/>
            <a:ext cx="6183501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1099 MISC - Block 10 – Gross proceeds paid to an attorney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Payment Tax Code 10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 attorney receives monies on behalf of a client, usually from a lawsuit settlement or through a Benefit Vendor Payment in processing Payroll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is unknown how much the client will receive and how much the attorney will retain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D47639E1-36A0-4362-6E2C-7064C513FC6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71566" y="1339273"/>
            <a:ext cx="4841081" cy="3174824"/>
          </a:xfrm>
          <a:prstGeom prst="rect">
            <a:avLst/>
          </a:prstGeom>
        </p:spPr>
      </p:pic>
      <p:sp>
        <p:nvSpPr>
          <p:cNvPr id="6" name="Flowchart: Process 5">
            <a:extLst>
              <a:ext uri="{FF2B5EF4-FFF2-40B4-BE49-F238E27FC236}">
                <a16:creationId xmlns:a16="http://schemas.microsoft.com/office/drawing/2014/main" id="{4629DC4D-430C-7D4B-150D-D89A6DD95ABC}"/>
              </a:ext>
            </a:extLst>
          </p:cNvPr>
          <p:cNvSpPr/>
          <p:nvPr/>
        </p:nvSpPr>
        <p:spPr>
          <a:xfrm>
            <a:off x="10441852" y="3260435"/>
            <a:ext cx="731520" cy="82296"/>
          </a:xfrm>
          <a:prstGeom prst="flowChartProcess">
            <a:avLst/>
          </a:prstGeom>
          <a:solidFill>
            <a:srgbClr val="FFFF00"/>
          </a:solidFill>
          <a:ln>
            <a:solidFill>
              <a:srgbClr val="71AA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A011802-A2EE-DBE9-96B5-D37AA3942EE5}"/>
              </a:ext>
            </a:extLst>
          </p:cNvPr>
          <p:cNvSpPr txBox="1"/>
          <p:nvPr/>
        </p:nvSpPr>
        <p:spPr>
          <a:xfrm>
            <a:off x="11742534" y="6448801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71AA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</a:p>
        </p:txBody>
      </p:sp>
    </p:spTree>
    <p:extLst>
      <p:ext uri="{BB962C8B-B14F-4D97-AF65-F5344CB8AC3E}">
        <p14:creationId xmlns:p14="http://schemas.microsoft.com/office/powerpoint/2010/main" val="27954892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6F9D5FF3-8658-146F-C41F-C553D8EAE5C1}"/>
              </a:ext>
            </a:extLst>
          </p:cNvPr>
          <p:cNvSpPr txBox="1"/>
          <p:nvPr/>
        </p:nvSpPr>
        <p:spPr>
          <a:xfrm>
            <a:off x="9956194" y="298421"/>
            <a:ext cx="214263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solidFill>
                  <a:srgbClr val="71AA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DFA</a:t>
            </a:r>
          </a:p>
          <a:p>
            <a:pPr algn="ctr"/>
            <a:r>
              <a:rPr lang="en-US" dirty="0">
                <a:solidFill>
                  <a:srgbClr val="71AA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Office of Accounting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F05288B-D9C7-0D55-D9BA-FF916EBA1419}"/>
              </a:ext>
            </a:extLst>
          </p:cNvPr>
          <p:cNvSpPr txBox="1"/>
          <p:nvPr/>
        </p:nvSpPr>
        <p:spPr>
          <a:xfrm>
            <a:off x="2860023" y="236866"/>
            <a:ext cx="647196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is </a:t>
            </a:r>
            <a:r>
              <a:rPr lang="en-US" sz="4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NOT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1099 Reportable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426018C-83E0-44DF-F9BB-88EDB9819B87}"/>
              </a:ext>
            </a:extLst>
          </p:cNvPr>
          <p:cNvSpPr txBox="1"/>
          <p:nvPr/>
        </p:nvSpPr>
        <p:spPr>
          <a:xfrm>
            <a:off x="397163" y="2382984"/>
            <a:ext cx="10363201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Goods or Goods/Services where the Services are incidental to the purchase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Reimbursement of Expenses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Rents and Leases paid to another other that the landowner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Loans and Advances that are required to be repaid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B470CEE-6B30-BD22-79A7-6E64C97F6C7A}"/>
              </a:ext>
            </a:extLst>
          </p:cNvPr>
          <p:cNvSpPr txBox="1"/>
          <p:nvPr/>
        </p:nvSpPr>
        <p:spPr>
          <a:xfrm>
            <a:off x="11742534" y="6448801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71AA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</a:t>
            </a:r>
          </a:p>
        </p:txBody>
      </p:sp>
    </p:spTree>
    <p:extLst>
      <p:ext uri="{BB962C8B-B14F-4D97-AF65-F5344CB8AC3E}">
        <p14:creationId xmlns:p14="http://schemas.microsoft.com/office/powerpoint/2010/main" val="1572310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6F9D5FF3-8658-146F-C41F-C553D8EAE5C1}"/>
              </a:ext>
            </a:extLst>
          </p:cNvPr>
          <p:cNvSpPr txBox="1"/>
          <p:nvPr/>
        </p:nvSpPr>
        <p:spPr>
          <a:xfrm>
            <a:off x="9956194" y="298421"/>
            <a:ext cx="214263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solidFill>
                  <a:srgbClr val="71AA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DFA</a:t>
            </a:r>
          </a:p>
          <a:p>
            <a:pPr algn="ctr"/>
            <a:r>
              <a:rPr lang="en-US" dirty="0">
                <a:solidFill>
                  <a:srgbClr val="71AA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Office of Accounting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F05288B-D9C7-0D55-D9BA-FF916EBA1419}"/>
              </a:ext>
            </a:extLst>
          </p:cNvPr>
          <p:cNvSpPr txBox="1"/>
          <p:nvPr/>
        </p:nvSpPr>
        <p:spPr>
          <a:xfrm>
            <a:off x="3324257" y="236866"/>
            <a:ext cx="554350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General 1099 Information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426018C-83E0-44DF-F9BB-88EDB9819B87}"/>
              </a:ext>
            </a:extLst>
          </p:cNvPr>
          <p:cNvSpPr txBox="1"/>
          <p:nvPr/>
        </p:nvSpPr>
        <p:spPr>
          <a:xfrm>
            <a:off x="397163" y="2382984"/>
            <a:ext cx="1036320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IRS regulations require the State of Arkansas to report the aforementioned payments if the consolidated amount by Tax ID is $600 or greater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State does not mail or report 1099s under this amount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565FA72-9BD2-D63B-D9C5-D96C14B00E61}"/>
              </a:ext>
            </a:extLst>
          </p:cNvPr>
          <p:cNvSpPr txBox="1"/>
          <p:nvPr/>
        </p:nvSpPr>
        <p:spPr>
          <a:xfrm>
            <a:off x="11742534" y="6448801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71AA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</a:t>
            </a:r>
          </a:p>
        </p:txBody>
      </p:sp>
    </p:spTree>
    <p:extLst>
      <p:ext uri="{BB962C8B-B14F-4D97-AF65-F5344CB8AC3E}">
        <p14:creationId xmlns:p14="http://schemas.microsoft.com/office/powerpoint/2010/main" val="322720197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6F9D5FF3-8658-146F-C41F-C553D8EAE5C1}"/>
              </a:ext>
            </a:extLst>
          </p:cNvPr>
          <p:cNvSpPr txBox="1"/>
          <p:nvPr/>
        </p:nvSpPr>
        <p:spPr>
          <a:xfrm>
            <a:off x="9956194" y="298421"/>
            <a:ext cx="214263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solidFill>
                  <a:srgbClr val="71AA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DFA</a:t>
            </a:r>
          </a:p>
          <a:p>
            <a:pPr algn="ctr"/>
            <a:r>
              <a:rPr lang="en-US" dirty="0">
                <a:solidFill>
                  <a:srgbClr val="71AA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Office of Accounting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F05288B-D9C7-0D55-D9BA-FF916EBA1419}"/>
              </a:ext>
            </a:extLst>
          </p:cNvPr>
          <p:cNvSpPr txBox="1"/>
          <p:nvPr/>
        </p:nvSpPr>
        <p:spPr>
          <a:xfrm>
            <a:off x="3324257" y="236866"/>
            <a:ext cx="554350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General 1099 Information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426018C-83E0-44DF-F9BB-88EDB9819B87}"/>
              </a:ext>
            </a:extLst>
          </p:cNvPr>
          <p:cNvSpPr txBox="1"/>
          <p:nvPr/>
        </p:nvSpPr>
        <p:spPr>
          <a:xfrm>
            <a:off x="397163" y="1902695"/>
            <a:ext cx="10363201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Office of Accounting is required to issue 1099s for the State Agencies that use the Statewide Tax ID  71-0847443 for its Vendor payments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reportable vendors/payments made must be rolled up Statewide by the recipient vendor’s tax id or social security number.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There are vendors that are issued both EXEMPT (00) and Non-Exempt payments (06 &amp; 10)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AD77616-461E-2D31-A896-6E47A5089054}"/>
              </a:ext>
            </a:extLst>
          </p:cNvPr>
          <p:cNvSpPr txBox="1"/>
          <p:nvPr/>
        </p:nvSpPr>
        <p:spPr>
          <a:xfrm>
            <a:off x="11742534" y="6448801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71AA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</a:t>
            </a:r>
          </a:p>
        </p:txBody>
      </p:sp>
    </p:spTree>
    <p:extLst>
      <p:ext uri="{BB962C8B-B14F-4D97-AF65-F5344CB8AC3E}">
        <p14:creationId xmlns:p14="http://schemas.microsoft.com/office/powerpoint/2010/main" val="426667422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6F9D5FF3-8658-146F-C41F-C553D8EAE5C1}"/>
              </a:ext>
            </a:extLst>
          </p:cNvPr>
          <p:cNvSpPr txBox="1"/>
          <p:nvPr/>
        </p:nvSpPr>
        <p:spPr>
          <a:xfrm>
            <a:off x="9956194" y="298421"/>
            <a:ext cx="214263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solidFill>
                  <a:srgbClr val="71AA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DFA</a:t>
            </a:r>
          </a:p>
          <a:p>
            <a:pPr algn="ctr"/>
            <a:r>
              <a:rPr lang="en-US" dirty="0">
                <a:solidFill>
                  <a:srgbClr val="71AA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Office of Accounting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F05288B-D9C7-0D55-D9BA-FF916EBA1419}"/>
              </a:ext>
            </a:extLst>
          </p:cNvPr>
          <p:cNvSpPr txBox="1"/>
          <p:nvPr/>
        </p:nvSpPr>
        <p:spPr>
          <a:xfrm>
            <a:off x="4193087" y="236866"/>
            <a:ext cx="380585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Fines &amp; Penalties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426018C-83E0-44DF-F9BB-88EDB9819B87}"/>
              </a:ext>
            </a:extLst>
          </p:cNvPr>
          <p:cNvSpPr txBox="1"/>
          <p:nvPr/>
        </p:nvSpPr>
        <p:spPr>
          <a:xfrm>
            <a:off x="397163" y="1902695"/>
            <a:ext cx="1036320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State of Arkansas is no longer exempt from IRS fines &amp; penalties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IRS fines &amp; penalties resulting from Agency errors will be charged to that Agency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766B03B-04C1-3C51-AEC6-4C7CB3F0651D}"/>
              </a:ext>
            </a:extLst>
          </p:cNvPr>
          <p:cNvSpPr txBox="1"/>
          <p:nvPr/>
        </p:nvSpPr>
        <p:spPr>
          <a:xfrm>
            <a:off x="11742534" y="6448801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71AA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</a:t>
            </a:r>
          </a:p>
        </p:txBody>
      </p:sp>
    </p:spTree>
    <p:extLst>
      <p:ext uri="{BB962C8B-B14F-4D97-AF65-F5344CB8AC3E}">
        <p14:creationId xmlns:p14="http://schemas.microsoft.com/office/powerpoint/2010/main" val="9392239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6F9D5FF3-8658-146F-C41F-C553D8EAE5C1}"/>
              </a:ext>
            </a:extLst>
          </p:cNvPr>
          <p:cNvSpPr txBox="1"/>
          <p:nvPr/>
        </p:nvSpPr>
        <p:spPr>
          <a:xfrm>
            <a:off x="9956194" y="298421"/>
            <a:ext cx="214263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solidFill>
                  <a:srgbClr val="71AA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DFA</a:t>
            </a:r>
          </a:p>
          <a:p>
            <a:pPr algn="ctr"/>
            <a:r>
              <a:rPr lang="en-US" dirty="0">
                <a:solidFill>
                  <a:srgbClr val="71AA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Office of Accounting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F05288B-D9C7-0D55-D9BA-FF916EBA1419}"/>
              </a:ext>
            </a:extLst>
          </p:cNvPr>
          <p:cNvSpPr txBox="1"/>
          <p:nvPr/>
        </p:nvSpPr>
        <p:spPr>
          <a:xfrm>
            <a:off x="3786714" y="236866"/>
            <a:ext cx="461857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1099 Responsibilities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426018C-83E0-44DF-F9BB-88EDB9819B87}"/>
              </a:ext>
            </a:extLst>
          </p:cNvPr>
          <p:cNvSpPr txBox="1"/>
          <p:nvPr/>
        </p:nvSpPr>
        <p:spPr>
          <a:xfrm>
            <a:off x="397163" y="2041237"/>
            <a:ext cx="1036320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Each Agency is responsible for the accuracy of its own reportable vendor payments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DFA Office of Accounting is responsible for consolidating Agency reported vendor payment data and mailing, correcting, and filing 1099s with the IRS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TSS Office of State Procurement is responsible for Vendor maintenance &amp; </a:t>
            </a:r>
            <a:r>
              <a:rPr 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W9 verification.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E994934-BB13-837B-76E6-4AA81EEE519F}"/>
              </a:ext>
            </a:extLst>
          </p:cNvPr>
          <p:cNvSpPr txBox="1"/>
          <p:nvPr/>
        </p:nvSpPr>
        <p:spPr>
          <a:xfrm>
            <a:off x="11862606" y="6448801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71AA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27644609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6F9D5FF3-8658-146F-C41F-C553D8EAE5C1}"/>
              </a:ext>
            </a:extLst>
          </p:cNvPr>
          <p:cNvSpPr txBox="1"/>
          <p:nvPr/>
        </p:nvSpPr>
        <p:spPr>
          <a:xfrm>
            <a:off x="9956194" y="298421"/>
            <a:ext cx="214263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solidFill>
                  <a:srgbClr val="71AA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DFA</a:t>
            </a:r>
          </a:p>
          <a:p>
            <a:pPr algn="ctr"/>
            <a:r>
              <a:rPr lang="en-US" dirty="0">
                <a:solidFill>
                  <a:srgbClr val="71AA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Office of Accounting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F05288B-D9C7-0D55-D9BA-FF916EBA1419}"/>
              </a:ext>
            </a:extLst>
          </p:cNvPr>
          <p:cNvSpPr txBox="1"/>
          <p:nvPr/>
        </p:nvSpPr>
        <p:spPr>
          <a:xfrm>
            <a:off x="2945941" y="236866"/>
            <a:ext cx="630012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W9 Decision Making Process</a:t>
            </a:r>
          </a:p>
        </p:txBody>
      </p:sp>
      <p:sp>
        <p:nvSpPr>
          <p:cNvPr id="5" name="Flowchart: Decision 4">
            <a:extLst>
              <a:ext uri="{FF2B5EF4-FFF2-40B4-BE49-F238E27FC236}">
                <a16:creationId xmlns:a16="http://schemas.microsoft.com/office/drawing/2014/main" id="{A8ACFEA4-2527-1C04-BE96-F23D4522D554}"/>
              </a:ext>
            </a:extLst>
          </p:cNvPr>
          <p:cNvSpPr/>
          <p:nvPr/>
        </p:nvSpPr>
        <p:spPr>
          <a:xfrm>
            <a:off x="2502595" y="2410686"/>
            <a:ext cx="1330036" cy="711200"/>
          </a:xfrm>
          <a:prstGeom prst="flowChartDecision">
            <a:avLst/>
          </a:prstGeom>
          <a:noFill/>
          <a:ln w="25400">
            <a:solidFill>
              <a:srgbClr val="71AA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b="1" dirty="0">
                <a:solidFill>
                  <a:schemeClr val="tx1"/>
                </a:solidFill>
              </a:rPr>
              <a:t>Vendor Needed</a:t>
            </a:r>
          </a:p>
        </p:txBody>
      </p:sp>
      <p:sp>
        <p:nvSpPr>
          <p:cNvPr id="6" name="Flowchart: Process 5">
            <a:extLst>
              <a:ext uri="{FF2B5EF4-FFF2-40B4-BE49-F238E27FC236}">
                <a16:creationId xmlns:a16="http://schemas.microsoft.com/office/drawing/2014/main" id="{167E4326-D3C0-761D-3997-CD982262C81A}"/>
              </a:ext>
            </a:extLst>
          </p:cNvPr>
          <p:cNvSpPr/>
          <p:nvPr/>
        </p:nvSpPr>
        <p:spPr>
          <a:xfrm>
            <a:off x="4396508" y="2410686"/>
            <a:ext cx="1136072" cy="711200"/>
          </a:xfrm>
          <a:prstGeom prst="flowChartProcess">
            <a:avLst/>
          </a:prstGeom>
          <a:noFill/>
          <a:ln w="25400">
            <a:solidFill>
              <a:srgbClr val="71AA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chemeClr val="tx1"/>
                </a:solidFill>
              </a:rPr>
              <a:t>Display Vendor</a:t>
            </a:r>
          </a:p>
        </p:txBody>
      </p:sp>
      <p:sp>
        <p:nvSpPr>
          <p:cNvPr id="7" name="Flowchart: Alternate Process 6">
            <a:extLst>
              <a:ext uri="{FF2B5EF4-FFF2-40B4-BE49-F238E27FC236}">
                <a16:creationId xmlns:a16="http://schemas.microsoft.com/office/drawing/2014/main" id="{2FFD9B1A-127D-5FE6-8F9A-8DE13AD00C6D}"/>
              </a:ext>
            </a:extLst>
          </p:cNvPr>
          <p:cNvSpPr/>
          <p:nvPr/>
        </p:nvSpPr>
        <p:spPr>
          <a:xfrm>
            <a:off x="2502595" y="3629887"/>
            <a:ext cx="1330036" cy="480291"/>
          </a:xfrm>
          <a:prstGeom prst="flowChartAlternateProcess">
            <a:avLst/>
          </a:prstGeom>
          <a:noFill/>
          <a:ln w="25400">
            <a:solidFill>
              <a:srgbClr val="71AA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chemeClr val="tx1"/>
                </a:solidFill>
              </a:rPr>
              <a:t>Use One-Time Vendor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1670C885-3759-7E55-4E75-7C5C91E4BFDF}"/>
              </a:ext>
            </a:extLst>
          </p:cNvPr>
          <p:cNvCxnSpPr>
            <a:stCxn id="5" idx="2"/>
            <a:endCxn id="7" idx="0"/>
          </p:cNvCxnSpPr>
          <p:nvPr/>
        </p:nvCxnSpPr>
        <p:spPr>
          <a:xfrm>
            <a:off x="3167613" y="3121886"/>
            <a:ext cx="0" cy="50800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211BAD94-6203-EBB2-231D-4C36F3B9D4D3}"/>
              </a:ext>
            </a:extLst>
          </p:cNvPr>
          <p:cNvSpPr txBox="1"/>
          <p:nvPr/>
        </p:nvSpPr>
        <p:spPr>
          <a:xfrm>
            <a:off x="3111737" y="3212754"/>
            <a:ext cx="34977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No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361AA92E-633A-B51B-F6A7-4C29082FD7F5}"/>
              </a:ext>
            </a:extLst>
          </p:cNvPr>
          <p:cNvCxnSpPr>
            <a:cxnSpLocks/>
            <a:stCxn id="5" idx="3"/>
            <a:endCxn id="6" idx="1"/>
          </p:cNvCxnSpPr>
          <p:nvPr/>
        </p:nvCxnSpPr>
        <p:spPr>
          <a:xfrm>
            <a:off x="3832631" y="2766286"/>
            <a:ext cx="563877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1D06AE8B-C426-9CCB-0236-C44C4D39EE11}"/>
              </a:ext>
            </a:extLst>
          </p:cNvPr>
          <p:cNvSpPr txBox="1"/>
          <p:nvPr/>
        </p:nvSpPr>
        <p:spPr>
          <a:xfrm>
            <a:off x="3928780" y="2513912"/>
            <a:ext cx="37863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Yes</a:t>
            </a:r>
          </a:p>
        </p:txBody>
      </p:sp>
      <p:sp>
        <p:nvSpPr>
          <p:cNvPr id="15" name="Flowchart: Decision 14">
            <a:extLst>
              <a:ext uri="{FF2B5EF4-FFF2-40B4-BE49-F238E27FC236}">
                <a16:creationId xmlns:a16="http://schemas.microsoft.com/office/drawing/2014/main" id="{7CFC14C6-3073-40F5-B755-0863985D1F1C}"/>
              </a:ext>
            </a:extLst>
          </p:cNvPr>
          <p:cNvSpPr/>
          <p:nvPr/>
        </p:nvSpPr>
        <p:spPr>
          <a:xfrm>
            <a:off x="6096457" y="2409188"/>
            <a:ext cx="1330036" cy="711200"/>
          </a:xfrm>
          <a:prstGeom prst="flowChartDecision">
            <a:avLst/>
          </a:prstGeom>
          <a:noFill/>
          <a:ln w="25400">
            <a:solidFill>
              <a:srgbClr val="71AA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b="1" dirty="0">
                <a:solidFill>
                  <a:schemeClr val="tx1"/>
                </a:solidFill>
              </a:rPr>
              <a:t>AASIS Vendor Exists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1C7511DD-21A2-BE3B-DA7C-137603AEB49C}"/>
              </a:ext>
            </a:extLst>
          </p:cNvPr>
          <p:cNvCxnSpPr>
            <a:cxnSpLocks/>
            <a:stCxn id="6" idx="3"/>
            <a:endCxn id="15" idx="1"/>
          </p:cNvCxnSpPr>
          <p:nvPr/>
        </p:nvCxnSpPr>
        <p:spPr>
          <a:xfrm flipV="1">
            <a:off x="5532580" y="2764788"/>
            <a:ext cx="563877" cy="14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EBF2ADEA-29A4-946E-EC54-DB657CBA7786}"/>
              </a:ext>
            </a:extLst>
          </p:cNvPr>
          <p:cNvCxnSpPr>
            <a:cxnSpLocks/>
            <a:stCxn id="15" idx="3"/>
            <a:endCxn id="22" idx="1"/>
          </p:cNvCxnSpPr>
          <p:nvPr/>
        </p:nvCxnSpPr>
        <p:spPr>
          <a:xfrm>
            <a:off x="7426493" y="2764788"/>
            <a:ext cx="563877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Flowchart: Process 21">
            <a:extLst>
              <a:ext uri="{FF2B5EF4-FFF2-40B4-BE49-F238E27FC236}">
                <a16:creationId xmlns:a16="http://schemas.microsoft.com/office/drawing/2014/main" id="{F476CE0A-F075-5998-71CD-DC031B2CFAFE}"/>
              </a:ext>
            </a:extLst>
          </p:cNvPr>
          <p:cNvSpPr/>
          <p:nvPr/>
        </p:nvSpPr>
        <p:spPr>
          <a:xfrm>
            <a:off x="7990370" y="2409188"/>
            <a:ext cx="1136072" cy="711200"/>
          </a:xfrm>
          <a:prstGeom prst="flowChartProcess">
            <a:avLst/>
          </a:prstGeom>
          <a:noFill/>
          <a:ln w="25400">
            <a:solidFill>
              <a:srgbClr val="71AA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chemeClr val="tx1"/>
                </a:solidFill>
              </a:rPr>
              <a:t>W9 Needed from Vendor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DFC8E653-316B-6B17-26C6-69FE676CBB76}"/>
              </a:ext>
            </a:extLst>
          </p:cNvPr>
          <p:cNvSpPr txBox="1"/>
          <p:nvPr/>
        </p:nvSpPr>
        <p:spPr>
          <a:xfrm>
            <a:off x="7519116" y="2513912"/>
            <a:ext cx="34977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No</a:t>
            </a:r>
          </a:p>
        </p:txBody>
      </p: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88109005-1146-DA5E-6894-2CEFA3572B04}"/>
              </a:ext>
            </a:extLst>
          </p:cNvPr>
          <p:cNvCxnSpPr>
            <a:cxnSpLocks/>
            <a:stCxn id="15" idx="2"/>
          </p:cNvCxnSpPr>
          <p:nvPr/>
        </p:nvCxnSpPr>
        <p:spPr>
          <a:xfrm>
            <a:off x="6761475" y="3120388"/>
            <a:ext cx="0" cy="39404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>
            <a:extLst>
              <a:ext uri="{FF2B5EF4-FFF2-40B4-BE49-F238E27FC236}">
                <a16:creationId xmlns:a16="http://schemas.microsoft.com/office/drawing/2014/main" id="{E38C1828-C1EB-FD31-9FC9-BD61C79B16AB}"/>
              </a:ext>
            </a:extLst>
          </p:cNvPr>
          <p:cNvSpPr txBox="1"/>
          <p:nvPr/>
        </p:nvSpPr>
        <p:spPr>
          <a:xfrm>
            <a:off x="6760072" y="3186605"/>
            <a:ext cx="37863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Yes</a:t>
            </a:r>
          </a:p>
        </p:txBody>
      </p:sp>
      <p:sp>
        <p:nvSpPr>
          <p:cNvPr id="30" name="Flowchart: Decision 29">
            <a:extLst>
              <a:ext uri="{FF2B5EF4-FFF2-40B4-BE49-F238E27FC236}">
                <a16:creationId xmlns:a16="http://schemas.microsoft.com/office/drawing/2014/main" id="{7E162F46-C5AC-64E2-6DDE-454DCC6FBF73}"/>
              </a:ext>
            </a:extLst>
          </p:cNvPr>
          <p:cNvSpPr/>
          <p:nvPr/>
        </p:nvSpPr>
        <p:spPr>
          <a:xfrm>
            <a:off x="6096457" y="3532968"/>
            <a:ext cx="1330036" cy="711200"/>
          </a:xfrm>
          <a:prstGeom prst="flowChartDecision">
            <a:avLst/>
          </a:prstGeom>
          <a:noFill/>
          <a:ln w="25400">
            <a:solidFill>
              <a:srgbClr val="71AA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algn="ctr"/>
            <a:r>
              <a:rPr lang="en-US" sz="900" b="1" dirty="0">
                <a:solidFill>
                  <a:schemeClr val="tx1"/>
                </a:solidFill>
              </a:rPr>
              <a:t>Vendor Master</a:t>
            </a:r>
          </a:p>
          <a:p>
            <a:pPr algn="ctr"/>
            <a:r>
              <a:rPr lang="en-US" sz="900" b="1" dirty="0">
                <a:solidFill>
                  <a:schemeClr val="tx1"/>
                </a:solidFill>
              </a:rPr>
              <a:t>Tax Code Correct</a:t>
            </a:r>
          </a:p>
        </p:txBody>
      </p:sp>
      <p:sp>
        <p:nvSpPr>
          <p:cNvPr id="31" name="Flowchart: Alternate Process 30">
            <a:extLst>
              <a:ext uri="{FF2B5EF4-FFF2-40B4-BE49-F238E27FC236}">
                <a16:creationId xmlns:a16="http://schemas.microsoft.com/office/drawing/2014/main" id="{95BBFF60-4E7B-A514-AAF1-4A107A38235B}"/>
              </a:ext>
            </a:extLst>
          </p:cNvPr>
          <p:cNvSpPr/>
          <p:nvPr/>
        </p:nvSpPr>
        <p:spPr>
          <a:xfrm>
            <a:off x="6095054" y="4656748"/>
            <a:ext cx="1330036" cy="480291"/>
          </a:xfrm>
          <a:prstGeom prst="flowChartAlternateProcess">
            <a:avLst/>
          </a:prstGeom>
          <a:noFill/>
          <a:ln w="25400">
            <a:solidFill>
              <a:srgbClr val="71AA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chemeClr val="tx1"/>
                </a:solidFill>
              </a:rPr>
              <a:t>Continue Creating Invoice</a:t>
            </a:r>
          </a:p>
        </p:txBody>
      </p: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FEAC5566-AA78-CE1E-1082-2556E54A0728}"/>
              </a:ext>
            </a:extLst>
          </p:cNvPr>
          <p:cNvCxnSpPr>
            <a:cxnSpLocks/>
            <a:stCxn id="30" idx="2"/>
            <a:endCxn id="31" idx="0"/>
          </p:cNvCxnSpPr>
          <p:nvPr/>
        </p:nvCxnSpPr>
        <p:spPr>
          <a:xfrm flipH="1">
            <a:off x="6760072" y="4244168"/>
            <a:ext cx="1403" cy="41258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>
            <a:extLst>
              <a:ext uri="{FF2B5EF4-FFF2-40B4-BE49-F238E27FC236}">
                <a16:creationId xmlns:a16="http://schemas.microsoft.com/office/drawing/2014/main" id="{A9B8317B-A05D-5025-66B2-F37037FC4B2A}"/>
              </a:ext>
            </a:extLst>
          </p:cNvPr>
          <p:cNvSpPr txBox="1"/>
          <p:nvPr/>
        </p:nvSpPr>
        <p:spPr>
          <a:xfrm>
            <a:off x="6760072" y="4319653"/>
            <a:ext cx="37863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Yes</a:t>
            </a:r>
          </a:p>
        </p:txBody>
      </p:sp>
      <p:sp>
        <p:nvSpPr>
          <p:cNvPr id="36" name="Flowchart: Alternate Process 35">
            <a:extLst>
              <a:ext uri="{FF2B5EF4-FFF2-40B4-BE49-F238E27FC236}">
                <a16:creationId xmlns:a16="http://schemas.microsoft.com/office/drawing/2014/main" id="{A8ECBD21-7439-66F6-05C7-B528A82419AC}"/>
              </a:ext>
            </a:extLst>
          </p:cNvPr>
          <p:cNvSpPr/>
          <p:nvPr/>
        </p:nvSpPr>
        <p:spPr>
          <a:xfrm>
            <a:off x="7893388" y="3646984"/>
            <a:ext cx="1330036" cy="480291"/>
          </a:xfrm>
          <a:prstGeom prst="flowChartAlternateProcess">
            <a:avLst/>
          </a:prstGeom>
          <a:noFill/>
          <a:ln w="25400">
            <a:solidFill>
              <a:srgbClr val="71AA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chemeClr val="tx1"/>
                </a:solidFill>
              </a:rPr>
              <a:t>OSP Vendor Update</a:t>
            </a:r>
          </a:p>
        </p:txBody>
      </p: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69BBE419-436B-F88A-D960-E65B1204C99E}"/>
              </a:ext>
            </a:extLst>
          </p:cNvPr>
          <p:cNvCxnSpPr>
            <a:cxnSpLocks/>
            <a:stCxn id="30" idx="3"/>
            <a:endCxn id="36" idx="1"/>
          </p:cNvCxnSpPr>
          <p:nvPr/>
        </p:nvCxnSpPr>
        <p:spPr>
          <a:xfrm flipV="1">
            <a:off x="7426493" y="3887130"/>
            <a:ext cx="466895" cy="143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0FCC4F38-97C5-E7B3-0816-833FF4E9C903}"/>
              </a:ext>
            </a:extLst>
          </p:cNvPr>
          <p:cNvCxnSpPr>
            <a:cxnSpLocks/>
            <a:stCxn id="22" idx="2"/>
            <a:endCxn id="36" idx="0"/>
          </p:cNvCxnSpPr>
          <p:nvPr/>
        </p:nvCxnSpPr>
        <p:spPr>
          <a:xfrm>
            <a:off x="8558406" y="3120388"/>
            <a:ext cx="0" cy="52659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>
            <a:extLst>
              <a:ext uri="{FF2B5EF4-FFF2-40B4-BE49-F238E27FC236}">
                <a16:creationId xmlns:a16="http://schemas.microsoft.com/office/drawing/2014/main" id="{CA9BA69F-1499-2F9C-8DBB-FF3386444725}"/>
              </a:ext>
            </a:extLst>
          </p:cNvPr>
          <p:cNvSpPr txBox="1"/>
          <p:nvPr/>
        </p:nvSpPr>
        <p:spPr>
          <a:xfrm>
            <a:off x="7467785" y="3656247"/>
            <a:ext cx="34977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No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A79932DE-F8C2-6A33-B22B-EDBEC425C38C}"/>
              </a:ext>
            </a:extLst>
          </p:cNvPr>
          <p:cNvSpPr txBox="1"/>
          <p:nvPr/>
        </p:nvSpPr>
        <p:spPr>
          <a:xfrm>
            <a:off x="8512684" y="3243587"/>
            <a:ext cx="110959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Send W9 to OSP</a:t>
            </a:r>
          </a:p>
        </p:txBody>
      </p: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E3B71F4A-1248-751B-5569-A6C5D1D1EF41}"/>
              </a:ext>
            </a:extLst>
          </p:cNvPr>
          <p:cNvCxnSpPr>
            <a:cxnSpLocks/>
            <a:stCxn id="36" idx="2"/>
            <a:endCxn id="31" idx="3"/>
          </p:cNvCxnSpPr>
          <p:nvPr/>
        </p:nvCxnSpPr>
        <p:spPr>
          <a:xfrm flipH="1">
            <a:off x="7425090" y="4127275"/>
            <a:ext cx="1133316" cy="76961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>
            <a:extLst>
              <a:ext uri="{FF2B5EF4-FFF2-40B4-BE49-F238E27FC236}">
                <a16:creationId xmlns:a16="http://schemas.microsoft.com/office/drawing/2014/main" id="{58C5227D-DB95-0CB7-7A44-81BB32A160E0}"/>
              </a:ext>
            </a:extLst>
          </p:cNvPr>
          <p:cNvSpPr txBox="1"/>
          <p:nvPr/>
        </p:nvSpPr>
        <p:spPr>
          <a:xfrm>
            <a:off x="11862606" y="6448801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71AA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39611200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6F9D5FF3-8658-146F-C41F-C553D8EAE5C1}"/>
              </a:ext>
            </a:extLst>
          </p:cNvPr>
          <p:cNvSpPr txBox="1"/>
          <p:nvPr/>
        </p:nvSpPr>
        <p:spPr>
          <a:xfrm>
            <a:off x="9956194" y="298421"/>
            <a:ext cx="214263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solidFill>
                  <a:srgbClr val="71AA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DFA</a:t>
            </a:r>
          </a:p>
          <a:p>
            <a:pPr algn="ctr"/>
            <a:r>
              <a:rPr lang="en-US" dirty="0">
                <a:solidFill>
                  <a:srgbClr val="71AA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Office of Accounting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F05288B-D9C7-0D55-D9BA-FF916EBA1419}"/>
              </a:ext>
            </a:extLst>
          </p:cNvPr>
          <p:cNvSpPr txBox="1"/>
          <p:nvPr/>
        </p:nvSpPr>
        <p:spPr>
          <a:xfrm>
            <a:off x="2296995" y="329198"/>
            <a:ext cx="759611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Payment Tax Code Decision Making Process</a:t>
            </a:r>
          </a:p>
        </p:txBody>
      </p:sp>
      <p:sp>
        <p:nvSpPr>
          <p:cNvPr id="5" name="Flowchart: Decision 4">
            <a:extLst>
              <a:ext uri="{FF2B5EF4-FFF2-40B4-BE49-F238E27FC236}">
                <a16:creationId xmlns:a16="http://schemas.microsoft.com/office/drawing/2014/main" id="{A8ACFEA4-2527-1C04-BE96-F23D4522D554}"/>
              </a:ext>
            </a:extLst>
          </p:cNvPr>
          <p:cNvSpPr/>
          <p:nvPr/>
        </p:nvSpPr>
        <p:spPr>
          <a:xfrm>
            <a:off x="4326049" y="2372238"/>
            <a:ext cx="1330036" cy="711200"/>
          </a:xfrm>
          <a:prstGeom prst="flowChartDecision">
            <a:avLst/>
          </a:prstGeom>
          <a:noFill/>
          <a:ln w="25400">
            <a:solidFill>
              <a:srgbClr val="71AA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050" b="1" dirty="0">
                <a:solidFill>
                  <a:schemeClr val="tx1"/>
                </a:solidFill>
              </a:rPr>
              <a:t>Payment 1099</a:t>
            </a:r>
          </a:p>
          <a:p>
            <a:pPr algn="ctr"/>
            <a:r>
              <a:rPr lang="en-US" sz="1050" b="1" dirty="0">
                <a:solidFill>
                  <a:schemeClr val="tx1"/>
                </a:solidFill>
              </a:rPr>
              <a:t>Reportable</a:t>
            </a:r>
          </a:p>
        </p:txBody>
      </p:sp>
      <p:sp>
        <p:nvSpPr>
          <p:cNvPr id="7" name="Flowchart: Alternate Process 6">
            <a:extLst>
              <a:ext uri="{FF2B5EF4-FFF2-40B4-BE49-F238E27FC236}">
                <a16:creationId xmlns:a16="http://schemas.microsoft.com/office/drawing/2014/main" id="{2FFD9B1A-127D-5FE6-8F9A-8DE13AD00C6D}"/>
              </a:ext>
            </a:extLst>
          </p:cNvPr>
          <p:cNvSpPr/>
          <p:nvPr/>
        </p:nvSpPr>
        <p:spPr>
          <a:xfrm>
            <a:off x="725137" y="2487694"/>
            <a:ext cx="1330036" cy="480291"/>
          </a:xfrm>
          <a:prstGeom prst="flowChartAlternateProcess">
            <a:avLst/>
          </a:prstGeom>
          <a:noFill/>
          <a:ln w="25400">
            <a:solidFill>
              <a:srgbClr val="71AA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chemeClr val="tx1"/>
                </a:solidFill>
              </a:rPr>
              <a:t>Receive Invoice From Vendor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1C7511DD-21A2-BE3B-DA7C-137603AEB49C}"/>
              </a:ext>
            </a:extLst>
          </p:cNvPr>
          <p:cNvCxnSpPr>
            <a:cxnSpLocks/>
            <a:stCxn id="7" idx="3"/>
            <a:endCxn id="8" idx="1"/>
          </p:cNvCxnSpPr>
          <p:nvPr/>
        </p:nvCxnSpPr>
        <p:spPr>
          <a:xfrm flipV="1">
            <a:off x="2055173" y="2727839"/>
            <a:ext cx="470420" cy="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EBF2ADEA-29A4-946E-EC54-DB657CBA7786}"/>
              </a:ext>
            </a:extLst>
          </p:cNvPr>
          <p:cNvCxnSpPr>
            <a:cxnSpLocks/>
            <a:stCxn id="8" idx="3"/>
            <a:endCxn id="5" idx="1"/>
          </p:cNvCxnSpPr>
          <p:nvPr/>
        </p:nvCxnSpPr>
        <p:spPr>
          <a:xfrm flipV="1">
            <a:off x="3855629" y="2727838"/>
            <a:ext cx="470420" cy="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DFC8E653-316B-6B17-26C6-69FE676CBB76}"/>
              </a:ext>
            </a:extLst>
          </p:cNvPr>
          <p:cNvSpPr txBox="1"/>
          <p:nvPr/>
        </p:nvSpPr>
        <p:spPr>
          <a:xfrm>
            <a:off x="4989744" y="3186651"/>
            <a:ext cx="34977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No</a:t>
            </a:r>
          </a:p>
        </p:txBody>
      </p: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88109005-1146-DA5E-6894-2CEFA3572B04}"/>
              </a:ext>
            </a:extLst>
          </p:cNvPr>
          <p:cNvCxnSpPr>
            <a:cxnSpLocks/>
            <a:stCxn id="5" idx="2"/>
            <a:endCxn id="23" idx="0"/>
          </p:cNvCxnSpPr>
          <p:nvPr/>
        </p:nvCxnSpPr>
        <p:spPr>
          <a:xfrm flipH="1">
            <a:off x="4989744" y="3083438"/>
            <a:ext cx="1323" cy="47105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>
            <a:extLst>
              <a:ext uri="{FF2B5EF4-FFF2-40B4-BE49-F238E27FC236}">
                <a16:creationId xmlns:a16="http://schemas.microsoft.com/office/drawing/2014/main" id="{E38C1828-C1EB-FD31-9FC9-BD61C79B16AB}"/>
              </a:ext>
            </a:extLst>
          </p:cNvPr>
          <p:cNvSpPr txBox="1"/>
          <p:nvPr/>
        </p:nvSpPr>
        <p:spPr>
          <a:xfrm>
            <a:off x="5701980" y="2487693"/>
            <a:ext cx="37863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Yes</a:t>
            </a:r>
          </a:p>
        </p:txBody>
      </p:sp>
      <p:sp>
        <p:nvSpPr>
          <p:cNvPr id="8" name="Flowchart: Alternate Process 7">
            <a:extLst>
              <a:ext uri="{FF2B5EF4-FFF2-40B4-BE49-F238E27FC236}">
                <a16:creationId xmlns:a16="http://schemas.microsoft.com/office/drawing/2014/main" id="{278C93D7-75F5-D83C-B83B-39CAF78DC7C7}"/>
              </a:ext>
            </a:extLst>
          </p:cNvPr>
          <p:cNvSpPr/>
          <p:nvPr/>
        </p:nvSpPr>
        <p:spPr>
          <a:xfrm>
            <a:off x="2525593" y="2487693"/>
            <a:ext cx="1330036" cy="480291"/>
          </a:xfrm>
          <a:prstGeom prst="flowChartAlternateProcess">
            <a:avLst/>
          </a:prstGeom>
          <a:noFill/>
          <a:ln w="25400">
            <a:solidFill>
              <a:srgbClr val="71AA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chemeClr val="tx1"/>
                </a:solidFill>
              </a:rPr>
              <a:t>Display Vendor</a:t>
            </a:r>
          </a:p>
        </p:txBody>
      </p:sp>
      <p:sp>
        <p:nvSpPr>
          <p:cNvPr id="23" name="Flowchart: Alternate Process 22">
            <a:extLst>
              <a:ext uri="{FF2B5EF4-FFF2-40B4-BE49-F238E27FC236}">
                <a16:creationId xmlns:a16="http://schemas.microsoft.com/office/drawing/2014/main" id="{7DCB2A1E-01A8-727E-1F25-BEF02E99D458}"/>
              </a:ext>
            </a:extLst>
          </p:cNvPr>
          <p:cNvSpPr/>
          <p:nvPr/>
        </p:nvSpPr>
        <p:spPr>
          <a:xfrm>
            <a:off x="4324726" y="3554492"/>
            <a:ext cx="1330036" cy="480291"/>
          </a:xfrm>
          <a:prstGeom prst="flowChartAlternateProcess">
            <a:avLst/>
          </a:prstGeom>
          <a:noFill/>
          <a:ln w="25400">
            <a:solidFill>
              <a:srgbClr val="71AA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chemeClr val="tx1"/>
                </a:solidFill>
              </a:rPr>
              <a:t>Payment Tax Code 00</a:t>
            </a:r>
          </a:p>
        </p:txBody>
      </p: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08FCAD40-430D-F747-1150-6EAB79271F10}"/>
              </a:ext>
            </a:extLst>
          </p:cNvPr>
          <p:cNvCxnSpPr>
            <a:cxnSpLocks/>
            <a:stCxn id="5" idx="3"/>
            <a:endCxn id="34" idx="1"/>
          </p:cNvCxnSpPr>
          <p:nvPr/>
        </p:nvCxnSpPr>
        <p:spPr>
          <a:xfrm>
            <a:off x="5656085" y="2727838"/>
            <a:ext cx="470420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Flowchart: Decision 33">
            <a:extLst>
              <a:ext uri="{FF2B5EF4-FFF2-40B4-BE49-F238E27FC236}">
                <a16:creationId xmlns:a16="http://schemas.microsoft.com/office/drawing/2014/main" id="{1A5861E4-9157-991F-C366-C66F6C062E38}"/>
              </a:ext>
            </a:extLst>
          </p:cNvPr>
          <p:cNvSpPr/>
          <p:nvPr/>
        </p:nvSpPr>
        <p:spPr>
          <a:xfrm>
            <a:off x="6126505" y="2372238"/>
            <a:ext cx="1330036" cy="711200"/>
          </a:xfrm>
          <a:prstGeom prst="flowChartDecision">
            <a:avLst/>
          </a:prstGeom>
          <a:noFill/>
          <a:ln w="25400">
            <a:solidFill>
              <a:srgbClr val="71AA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050" b="1" dirty="0">
                <a:solidFill>
                  <a:schemeClr val="tx1"/>
                </a:solidFill>
              </a:rPr>
              <a:t>Vendor 1099</a:t>
            </a:r>
          </a:p>
          <a:p>
            <a:pPr algn="ctr"/>
            <a:r>
              <a:rPr lang="en-US" sz="1050" b="1" dirty="0">
                <a:solidFill>
                  <a:schemeClr val="tx1"/>
                </a:solidFill>
              </a:rPr>
              <a:t>Reportable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5FBC0AF3-2D95-7235-E6E9-8C1EAD78D2E5}"/>
              </a:ext>
            </a:extLst>
          </p:cNvPr>
          <p:cNvSpPr txBox="1"/>
          <p:nvPr/>
        </p:nvSpPr>
        <p:spPr>
          <a:xfrm>
            <a:off x="11862606" y="6448801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71AA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108F494E-2F83-D997-5FF6-7F2100398C12}"/>
              </a:ext>
            </a:extLst>
          </p:cNvPr>
          <p:cNvCxnSpPr>
            <a:cxnSpLocks/>
            <a:stCxn id="34" idx="3"/>
            <a:endCxn id="43" idx="1"/>
          </p:cNvCxnSpPr>
          <p:nvPr/>
        </p:nvCxnSpPr>
        <p:spPr>
          <a:xfrm>
            <a:off x="7456541" y="2727838"/>
            <a:ext cx="470420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Flowchart: Decision 42">
            <a:extLst>
              <a:ext uri="{FF2B5EF4-FFF2-40B4-BE49-F238E27FC236}">
                <a16:creationId xmlns:a16="http://schemas.microsoft.com/office/drawing/2014/main" id="{BA3E88C6-6CCB-4064-733E-BE188C6D31D7}"/>
              </a:ext>
            </a:extLst>
          </p:cNvPr>
          <p:cNvSpPr/>
          <p:nvPr/>
        </p:nvSpPr>
        <p:spPr>
          <a:xfrm>
            <a:off x="7926961" y="2372238"/>
            <a:ext cx="1330036" cy="711200"/>
          </a:xfrm>
          <a:prstGeom prst="flowChartDecision">
            <a:avLst/>
          </a:prstGeom>
          <a:noFill/>
          <a:ln w="25400">
            <a:solidFill>
              <a:srgbClr val="71AA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050" b="1" dirty="0">
                <a:solidFill>
                  <a:schemeClr val="tx1"/>
                </a:solidFill>
              </a:rPr>
              <a:t>Master Tax</a:t>
            </a:r>
          </a:p>
          <a:p>
            <a:pPr algn="ctr"/>
            <a:r>
              <a:rPr lang="en-US" sz="1050" b="1" dirty="0">
                <a:solidFill>
                  <a:schemeClr val="tx1"/>
                </a:solidFill>
              </a:rPr>
              <a:t>Code Correct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70015CF4-EA87-197B-938D-F82DF589FBB2}"/>
              </a:ext>
            </a:extLst>
          </p:cNvPr>
          <p:cNvSpPr txBox="1"/>
          <p:nvPr/>
        </p:nvSpPr>
        <p:spPr>
          <a:xfrm>
            <a:off x="7502436" y="2484675"/>
            <a:ext cx="37863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Yes</a:t>
            </a:r>
          </a:p>
        </p:txBody>
      </p:sp>
      <p:sp>
        <p:nvSpPr>
          <p:cNvPr id="48" name="Flowchart: Alternate Process 47">
            <a:extLst>
              <a:ext uri="{FF2B5EF4-FFF2-40B4-BE49-F238E27FC236}">
                <a16:creationId xmlns:a16="http://schemas.microsoft.com/office/drawing/2014/main" id="{492409F1-B1EC-C116-4C05-CB43543D5CA2}"/>
              </a:ext>
            </a:extLst>
          </p:cNvPr>
          <p:cNvSpPr/>
          <p:nvPr/>
        </p:nvSpPr>
        <p:spPr>
          <a:xfrm>
            <a:off x="9727417" y="2484675"/>
            <a:ext cx="1330036" cy="480291"/>
          </a:xfrm>
          <a:prstGeom prst="flowChartAlternateProcess">
            <a:avLst/>
          </a:prstGeom>
          <a:noFill/>
          <a:ln w="25400">
            <a:solidFill>
              <a:srgbClr val="71AA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chemeClr val="tx1"/>
                </a:solidFill>
              </a:rPr>
              <a:t>Create Payment Invoice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7A67F73D-9E26-8ACC-EBED-8961936A06BB}"/>
              </a:ext>
            </a:extLst>
          </p:cNvPr>
          <p:cNvSpPr txBox="1"/>
          <p:nvPr/>
        </p:nvSpPr>
        <p:spPr>
          <a:xfrm>
            <a:off x="9299951" y="2463210"/>
            <a:ext cx="37863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Yes</a:t>
            </a:r>
          </a:p>
        </p:txBody>
      </p: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05B9169D-DEEA-2A91-5BC5-8F0C6EA6102C}"/>
              </a:ext>
            </a:extLst>
          </p:cNvPr>
          <p:cNvCxnSpPr>
            <a:cxnSpLocks/>
            <a:stCxn id="43" idx="3"/>
            <a:endCxn id="48" idx="1"/>
          </p:cNvCxnSpPr>
          <p:nvPr/>
        </p:nvCxnSpPr>
        <p:spPr>
          <a:xfrm flipV="1">
            <a:off x="9256997" y="2724821"/>
            <a:ext cx="470420" cy="301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Flowchart: Alternate Process 2">
            <a:extLst>
              <a:ext uri="{FF2B5EF4-FFF2-40B4-BE49-F238E27FC236}">
                <a16:creationId xmlns:a16="http://schemas.microsoft.com/office/drawing/2014/main" id="{DCAEC72C-7772-1870-97C0-5D5C9E55502B}"/>
              </a:ext>
            </a:extLst>
          </p:cNvPr>
          <p:cNvSpPr/>
          <p:nvPr/>
        </p:nvSpPr>
        <p:spPr>
          <a:xfrm>
            <a:off x="6126505" y="3554492"/>
            <a:ext cx="1330036" cy="480291"/>
          </a:xfrm>
          <a:prstGeom prst="flowChartAlternateProcess">
            <a:avLst/>
          </a:prstGeom>
          <a:noFill/>
          <a:ln w="25400">
            <a:solidFill>
              <a:srgbClr val="71AA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chemeClr val="tx1"/>
                </a:solidFill>
              </a:rPr>
              <a:t>Payment Tax Code 00</a:t>
            </a: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803DE036-90AC-9102-7853-576EDF99380F}"/>
              </a:ext>
            </a:extLst>
          </p:cNvPr>
          <p:cNvCxnSpPr>
            <a:cxnSpLocks/>
            <a:stCxn id="34" idx="2"/>
            <a:endCxn id="3" idx="0"/>
          </p:cNvCxnSpPr>
          <p:nvPr/>
        </p:nvCxnSpPr>
        <p:spPr>
          <a:xfrm>
            <a:off x="6791523" y="3083438"/>
            <a:ext cx="0" cy="47105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35D540A1-5BE5-4D18-EB39-11131D24DE41}"/>
              </a:ext>
            </a:extLst>
          </p:cNvPr>
          <p:cNvSpPr txBox="1"/>
          <p:nvPr/>
        </p:nvSpPr>
        <p:spPr>
          <a:xfrm>
            <a:off x="6791523" y="3186651"/>
            <a:ext cx="34977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No</a:t>
            </a:r>
          </a:p>
        </p:txBody>
      </p:sp>
      <p:sp>
        <p:nvSpPr>
          <p:cNvPr id="12" name="Flowchart: Alternate Process 11">
            <a:extLst>
              <a:ext uri="{FF2B5EF4-FFF2-40B4-BE49-F238E27FC236}">
                <a16:creationId xmlns:a16="http://schemas.microsoft.com/office/drawing/2014/main" id="{21BE3958-B3A9-3922-E431-C00EFF1C5775}"/>
              </a:ext>
            </a:extLst>
          </p:cNvPr>
          <p:cNvSpPr/>
          <p:nvPr/>
        </p:nvSpPr>
        <p:spPr>
          <a:xfrm>
            <a:off x="7926961" y="3554491"/>
            <a:ext cx="1330036" cy="480291"/>
          </a:xfrm>
          <a:prstGeom prst="flowChartAlternateProcess">
            <a:avLst/>
          </a:prstGeom>
          <a:noFill/>
          <a:ln w="25400">
            <a:solidFill>
              <a:srgbClr val="71AA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chemeClr val="tx1"/>
                </a:solidFill>
              </a:rPr>
              <a:t>Vendor Change Request to OSP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5DE86C2B-5C34-49C3-CBDB-A2D15AA6BEC4}"/>
              </a:ext>
            </a:extLst>
          </p:cNvPr>
          <p:cNvCxnSpPr>
            <a:cxnSpLocks/>
            <a:stCxn id="43" idx="2"/>
            <a:endCxn id="12" idx="0"/>
          </p:cNvCxnSpPr>
          <p:nvPr/>
        </p:nvCxnSpPr>
        <p:spPr>
          <a:xfrm>
            <a:off x="8591979" y="3083438"/>
            <a:ext cx="0" cy="47105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Flowchart: Alternate Process 16">
            <a:extLst>
              <a:ext uri="{FF2B5EF4-FFF2-40B4-BE49-F238E27FC236}">
                <a16:creationId xmlns:a16="http://schemas.microsoft.com/office/drawing/2014/main" id="{1F245B77-9A91-230F-ED85-6CB4D0FCB69C}"/>
              </a:ext>
            </a:extLst>
          </p:cNvPr>
          <p:cNvSpPr/>
          <p:nvPr/>
        </p:nvSpPr>
        <p:spPr>
          <a:xfrm>
            <a:off x="6126505" y="4719875"/>
            <a:ext cx="1330036" cy="480291"/>
          </a:xfrm>
          <a:prstGeom prst="flowChartAlternateProcess">
            <a:avLst/>
          </a:prstGeom>
          <a:noFill/>
          <a:ln w="25400">
            <a:solidFill>
              <a:srgbClr val="71AA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chemeClr val="tx1"/>
                </a:solidFill>
              </a:rPr>
              <a:t>Create Payment Invoice</a:t>
            </a:r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F99420DC-88C6-E27E-C938-D2F33A76ED95}"/>
              </a:ext>
            </a:extLst>
          </p:cNvPr>
          <p:cNvCxnSpPr>
            <a:cxnSpLocks/>
            <a:stCxn id="12" idx="2"/>
            <a:endCxn id="17" idx="3"/>
          </p:cNvCxnSpPr>
          <p:nvPr/>
        </p:nvCxnSpPr>
        <p:spPr>
          <a:xfrm flipH="1">
            <a:off x="7456541" y="4034782"/>
            <a:ext cx="1135438" cy="92523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1D1B5F70-3996-EC58-08E9-81F8044AF48F}"/>
              </a:ext>
            </a:extLst>
          </p:cNvPr>
          <p:cNvCxnSpPr>
            <a:cxnSpLocks/>
            <a:stCxn id="3" idx="2"/>
            <a:endCxn id="17" idx="0"/>
          </p:cNvCxnSpPr>
          <p:nvPr/>
        </p:nvCxnSpPr>
        <p:spPr>
          <a:xfrm>
            <a:off x="6791523" y="4034783"/>
            <a:ext cx="0" cy="68509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113D5ED5-FB24-7235-7391-9BB78A0FDC11}"/>
              </a:ext>
            </a:extLst>
          </p:cNvPr>
          <p:cNvCxnSpPr>
            <a:cxnSpLocks/>
            <a:stCxn id="23" idx="2"/>
            <a:endCxn id="17" idx="1"/>
          </p:cNvCxnSpPr>
          <p:nvPr/>
        </p:nvCxnSpPr>
        <p:spPr>
          <a:xfrm>
            <a:off x="4989744" y="4034783"/>
            <a:ext cx="1136761" cy="92523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>
            <a:extLst>
              <a:ext uri="{FF2B5EF4-FFF2-40B4-BE49-F238E27FC236}">
                <a16:creationId xmlns:a16="http://schemas.microsoft.com/office/drawing/2014/main" id="{D3741488-8CC6-48B5-48C8-48E0E36A58BD}"/>
              </a:ext>
            </a:extLst>
          </p:cNvPr>
          <p:cNvSpPr txBox="1"/>
          <p:nvPr/>
        </p:nvSpPr>
        <p:spPr>
          <a:xfrm>
            <a:off x="8591978" y="3186651"/>
            <a:ext cx="34977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No</a:t>
            </a:r>
          </a:p>
        </p:txBody>
      </p:sp>
    </p:spTree>
    <p:extLst>
      <p:ext uri="{BB962C8B-B14F-4D97-AF65-F5344CB8AC3E}">
        <p14:creationId xmlns:p14="http://schemas.microsoft.com/office/powerpoint/2010/main" val="37373123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6F9D5FF3-8658-146F-C41F-C553D8EAE5C1}"/>
              </a:ext>
            </a:extLst>
          </p:cNvPr>
          <p:cNvSpPr txBox="1"/>
          <p:nvPr/>
        </p:nvSpPr>
        <p:spPr>
          <a:xfrm>
            <a:off x="9956194" y="298421"/>
            <a:ext cx="214263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solidFill>
                  <a:srgbClr val="71AA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DFA</a:t>
            </a:r>
          </a:p>
          <a:p>
            <a:pPr algn="ctr"/>
            <a:r>
              <a:rPr lang="en-US" dirty="0">
                <a:solidFill>
                  <a:srgbClr val="71AA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Office of Accounting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F05288B-D9C7-0D55-D9BA-FF916EBA1419}"/>
              </a:ext>
            </a:extLst>
          </p:cNvPr>
          <p:cNvSpPr txBox="1"/>
          <p:nvPr/>
        </p:nvSpPr>
        <p:spPr>
          <a:xfrm>
            <a:off x="3502987" y="236866"/>
            <a:ext cx="518603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Who is 1099 Reportable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426018C-83E0-44DF-F9BB-88EDB9819B87}"/>
              </a:ext>
            </a:extLst>
          </p:cNvPr>
          <p:cNvSpPr txBox="1"/>
          <p:nvPr/>
        </p:nvSpPr>
        <p:spPr>
          <a:xfrm>
            <a:off x="397163" y="2041237"/>
            <a:ext cx="10363201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Individuals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Sole Proprietors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Partnerships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Professional Associations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Corporations for Medical Payment and Attorney Fees </a:t>
            </a:r>
            <a:r>
              <a:rPr lang="en-US" sz="2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ONLY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(Tax Codes 06 &amp; 10)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E994934-BB13-837B-76E6-4AA81EEE519F}"/>
              </a:ext>
            </a:extLst>
          </p:cNvPr>
          <p:cNvSpPr txBox="1"/>
          <p:nvPr/>
        </p:nvSpPr>
        <p:spPr>
          <a:xfrm>
            <a:off x="11862606" y="6448801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71AA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14825519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6F9D5FF3-8658-146F-C41F-C553D8EAE5C1}"/>
              </a:ext>
            </a:extLst>
          </p:cNvPr>
          <p:cNvSpPr txBox="1"/>
          <p:nvPr/>
        </p:nvSpPr>
        <p:spPr>
          <a:xfrm>
            <a:off x="9956194" y="298421"/>
            <a:ext cx="214263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solidFill>
                  <a:srgbClr val="71AA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DFA</a:t>
            </a:r>
          </a:p>
          <a:p>
            <a:pPr algn="ctr"/>
            <a:r>
              <a:rPr lang="en-US" dirty="0">
                <a:solidFill>
                  <a:srgbClr val="71AA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Office of Accounting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F05288B-D9C7-0D55-D9BA-FF916EBA1419}"/>
              </a:ext>
            </a:extLst>
          </p:cNvPr>
          <p:cNvSpPr txBox="1"/>
          <p:nvPr/>
        </p:nvSpPr>
        <p:spPr>
          <a:xfrm>
            <a:off x="2424809" y="236866"/>
            <a:ext cx="734239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Who is </a:t>
            </a:r>
            <a:r>
              <a:rPr lang="en-US" sz="4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NOT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1099 Reportable (00)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426018C-83E0-44DF-F9BB-88EDB9819B87}"/>
              </a:ext>
            </a:extLst>
          </p:cNvPr>
          <p:cNvSpPr txBox="1"/>
          <p:nvPr/>
        </p:nvSpPr>
        <p:spPr>
          <a:xfrm>
            <a:off x="397163" y="1431640"/>
            <a:ext cx="10363201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Corporations </a:t>
            </a:r>
            <a:r>
              <a:rPr lang="en-US" sz="2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EXCEPT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for Medical Payment and Attorney Fees </a:t>
            </a:r>
            <a:r>
              <a:rPr lang="en-US" sz="2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ONLY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(Tax Codes 06 &amp; 10)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Government Entities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School Districts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Colleges &amp; Universities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Foreign Vendors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Non-Profit Organizations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Employees (W9)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One-time Vendors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E994934-BB13-837B-76E6-4AA81EEE519F}"/>
              </a:ext>
            </a:extLst>
          </p:cNvPr>
          <p:cNvSpPr txBox="1"/>
          <p:nvPr/>
        </p:nvSpPr>
        <p:spPr>
          <a:xfrm>
            <a:off x="11862606" y="6448801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71AA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6635185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6F9D5FF3-8658-146F-C41F-C553D8EAE5C1}"/>
              </a:ext>
            </a:extLst>
          </p:cNvPr>
          <p:cNvSpPr txBox="1"/>
          <p:nvPr/>
        </p:nvSpPr>
        <p:spPr>
          <a:xfrm>
            <a:off x="9956194" y="298421"/>
            <a:ext cx="214263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solidFill>
                  <a:srgbClr val="71AA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DFA</a:t>
            </a:r>
          </a:p>
          <a:p>
            <a:pPr algn="ctr"/>
            <a:r>
              <a:rPr lang="en-US" dirty="0">
                <a:solidFill>
                  <a:srgbClr val="71AA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Office of Accounting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F05288B-D9C7-0D55-D9BA-FF916EBA1419}"/>
              </a:ext>
            </a:extLst>
          </p:cNvPr>
          <p:cNvSpPr txBox="1"/>
          <p:nvPr/>
        </p:nvSpPr>
        <p:spPr>
          <a:xfrm>
            <a:off x="3446080" y="236866"/>
            <a:ext cx="529984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is 1099 Reportable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426018C-83E0-44DF-F9BB-88EDB9819B87}"/>
              </a:ext>
            </a:extLst>
          </p:cNvPr>
          <p:cNvSpPr txBox="1"/>
          <p:nvPr/>
        </p:nvSpPr>
        <p:spPr>
          <a:xfrm>
            <a:off x="397163" y="1450112"/>
            <a:ext cx="10363201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Services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Services commingled with goods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Medical Payments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Prizes &amp; Awards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Lawsuit Settlements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Attorney Fees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Rents and Leases of property paid directly to the landowner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E994934-BB13-837B-76E6-4AA81EEE519F}"/>
              </a:ext>
            </a:extLst>
          </p:cNvPr>
          <p:cNvSpPr txBox="1"/>
          <p:nvPr/>
        </p:nvSpPr>
        <p:spPr>
          <a:xfrm>
            <a:off x="11862606" y="6448801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71AA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38628127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6F9D5FF3-8658-146F-C41F-C553D8EAE5C1}"/>
              </a:ext>
            </a:extLst>
          </p:cNvPr>
          <p:cNvSpPr txBox="1"/>
          <p:nvPr/>
        </p:nvSpPr>
        <p:spPr>
          <a:xfrm>
            <a:off x="9956194" y="298421"/>
            <a:ext cx="214263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solidFill>
                  <a:srgbClr val="71AA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DFA</a:t>
            </a:r>
          </a:p>
          <a:p>
            <a:pPr algn="ctr"/>
            <a:r>
              <a:rPr lang="en-US" dirty="0">
                <a:solidFill>
                  <a:srgbClr val="71AA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Office of Accounting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F05288B-D9C7-0D55-D9BA-FF916EBA1419}"/>
              </a:ext>
            </a:extLst>
          </p:cNvPr>
          <p:cNvSpPr txBox="1"/>
          <p:nvPr/>
        </p:nvSpPr>
        <p:spPr>
          <a:xfrm>
            <a:off x="2124412" y="236866"/>
            <a:ext cx="79432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1099 Nonemployee Compensation (NEC)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426018C-83E0-44DF-F9BB-88EDB9819B87}"/>
              </a:ext>
            </a:extLst>
          </p:cNvPr>
          <p:cNvSpPr txBox="1"/>
          <p:nvPr/>
        </p:nvSpPr>
        <p:spPr>
          <a:xfrm>
            <a:off x="85559" y="1269599"/>
            <a:ext cx="6601568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1099 NEC - Box 1 – Nonemployee compensation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Payment Tax Code 07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Architect Fees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Attorney Fees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Board &amp; Commission Member Stipends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Cleaning Services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Consultants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Daycare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Lawn Service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Maintenance &amp; Repair where the part is incidental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E994934-BB13-837B-76E6-4AA81EEE519F}"/>
              </a:ext>
            </a:extLst>
          </p:cNvPr>
          <p:cNvSpPr txBox="1"/>
          <p:nvPr/>
        </p:nvSpPr>
        <p:spPr>
          <a:xfrm>
            <a:off x="11862606" y="6448801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71AA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662D23D-87EC-2219-4F65-441297FBA0C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83501" y="1848389"/>
            <a:ext cx="5829146" cy="2569693"/>
          </a:xfrm>
          <a:prstGeom prst="rect">
            <a:avLst/>
          </a:prstGeom>
        </p:spPr>
      </p:pic>
      <p:sp>
        <p:nvSpPr>
          <p:cNvPr id="8" name="Flowchart: Process 7">
            <a:extLst>
              <a:ext uri="{FF2B5EF4-FFF2-40B4-BE49-F238E27FC236}">
                <a16:creationId xmlns:a16="http://schemas.microsoft.com/office/drawing/2014/main" id="{DB46E28B-9C67-036B-C363-AAC89D577B42}"/>
              </a:ext>
            </a:extLst>
          </p:cNvPr>
          <p:cNvSpPr/>
          <p:nvPr/>
        </p:nvSpPr>
        <p:spPr>
          <a:xfrm>
            <a:off x="9014691" y="2890978"/>
            <a:ext cx="2013527" cy="120073"/>
          </a:xfrm>
          <a:prstGeom prst="flowChartProcess">
            <a:avLst/>
          </a:prstGeom>
          <a:solidFill>
            <a:srgbClr val="FFFF00"/>
          </a:solidFill>
          <a:ln>
            <a:solidFill>
              <a:srgbClr val="71AA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hlinkClick r:id="rId3"/>
            <a:extLst>
              <a:ext uri="{FF2B5EF4-FFF2-40B4-BE49-F238E27FC236}">
                <a16:creationId xmlns:a16="http://schemas.microsoft.com/office/drawing/2014/main" id="{9602370E-AC1D-DB22-14A9-F3B750BA5A9D}"/>
              </a:ext>
            </a:extLst>
          </p:cNvPr>
          <p:cNvSpPr txBox="1"/>
          <p:nvPr/>
        </p:nvSpPr>
        <p:spPr>
          <a:xfrm>
            <a:off x="6437826" y="4334951"/>
            <a:ext cx="53204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https://www.irs.gov/forms-pubs/about-form-1099-nec</a:t>
            </a:r>
          </a:p>
        </p:txBody>
      </p:sp>
    </p:spTree>
    <p:extLst>
      <p:ext uri="{BB962C8B-B14F-4D97-AF65-F5344CB8AC3E}">
        <p14:creationId xmlns:p14="http://schemas.microsoft.com/office/powerpoint/2010/main" val="35914762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6F9D5FF3-8658-146F-C41F-C553D8EAE5C1}"/>
              </a:ext>
            </a:extLst>
          </p:cNvPr>
          <p:cNvSpPr txBox="1"/>
          <p:nvPr/>
        </p:nvSpPr>
        <p:spPr>
          <a:xfrm>
            <a:off x="9956194" y="298421"/>
            <a:ext cx="214263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solidFill>
                  <a:srgbClr val="71AA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DFA</a:t>
            </a:r>
          </a:p>
          <a:p>
            <a:pPr algn="ctr"/>
            <a:r>
              <a:rPr lang="en-US" dirty="0">
                <a:solidFill>
                  <a:srgbClr val="71AA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Office of Accounting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F05288B-D9C7-0D55-D9BA-FF916EBA1419}"/>
              </a:ext>
            </a:extLst>
          </p:cNvPr>
          <p:cNvSpPr txBox="1"/>
          <p:nvPr/>
        </p:nvSpPr>
        <p:spPr>
          <a:xfrm>
            <a:off x="3374758" y="236866"/>
            <a:ext cx="544251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1099 Miscellaneous (MISC)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426018C-83E0-44DF-F9BB-88EDB9819B87}"/>
              </a:ext>
            </a:extLst>
          </p:cNvPr>
          <p:cNvSpPr txBox="1"/>
          <p:nvPr/>
        </p:nvSpPr>
        <p:spPr>
          <a:xfrm>
            <a:off x="85559" y="1269599"/>
            <a:ext cx="6183501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1099 MISC - Block 1 – Rents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Payment Tax Code 01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Includes rents and leases of property paid directly to the landowner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E994934-BB13-837B-76E6-4AA81EEE519F}"/>
              </a:ext>
            </a:extLst>
          </p:cNvPr>
          <p:cNvSpPr txBox="1"/>
          <p:nvPr/>
        </p:nvSpPr>
        <p:spPr>
          <a:xfrm>
            <a:off x="11862606" y="6448801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71AA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D47639E1-36A0-4362-6E2C-7064C513FC6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71566" y="1339273"/>
            <a:ext cx="4841081" cy="3174824"/>
          </a:xfrm>
          <a:prstGeom prst="rect">
            <a:avLst/>
          </a:prstGeom>
        </p:spPr>
      </p:pic>
      <p:sp>
        <p:nvSpPr>
          <p:cNvPr id="10" name="Flowchart: Process 9">
            <a:extLst>
              <a:ext uri="{FF2B5EF4-FFF2-40B4-BE49-F238E27FC236}">
                <a16:creationId xmlns:a16="http://schemas.microsoft.com/office/drawing/2014/main" id="{605BD29B-008F-75D7-527A-4607FE1A6176}"/>
              </a:ext>
            </a:extLst>
          </p:cNvPr>
          <p:cNvSpPr/>
          <p:nvPr/>
        </p:nvSpPr>
        <p:spPr>
          <a:xfrm>
            <a:off x="9545925" y="1616364"/>
            <a:ext cx="731520" cy="118872"/>
          </a:xfrm>
          <a:prstGeom prst="flowChartProcess">
            <a:avLst/>
          </a:prstGeom>
          <a:solidFill>
            <a:srgbClr val="FFFF00"/>
          </a:solidFill>
          <a:ln>
            <a:solidFill>
              <a:srgbClr val="71AA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hlinkClick r:id="rId3"/>
            <a:extLst>
              <a:ext uri="{FF2B5EF4-FFF2-40B4-BE49-F238E27FC236}">
                <a16:creationId xmlns:a16="http://schemas.microsoft.com/office/drawing/2014/main" id="{91CFB844-B9B4-3E8E-E60D-2BDC540C79B1}"/>
              </a:ext>
            </a:extLst>
          </p:cNvPr>
          <p:cNvSpPr txBox="1"/>
          <p:nvPr/>
        </p:nvSpPr>
        <p:spPr>
          <a:xfrm>
            <a:off x="7454549" y="4514097"/>
            <a:ext cx="432181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https://www.irs.gov/forms-pubs/about-form-1099-misc</a:t>
            </a:r>
          </a:p>
        </p:txBody>
      </p:sp>
    </p:spTree>
    <p:extLst>
      <p:ext uri="{BB962C8B-B14F-4D97-AF65-F5344CB8AC3E}">
        <p14:creationId xmlns:p14="http://schemas.microsoft.com/office/powerpoint/2010/main" val="3298122145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121</TotalTime>
  <Words>710</Words>
  <Application>Microsoft Office PowerPoint</Application>
  <PresentationFormat>Widescreen</PresentationFormat>
  <Paragraphs>196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Times New Roman</vt:lpstr>
      <vt:lpstr>Retrospect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Dylan Masterson</dc:creator>
  <cp:lastModifiedBy>Dylan Masterson</cp:lastModifiedBy>
  <cp:revision>6</cp:revision>
  <dcterms:created xsi:type="dcterms:W3CDTF">2023-12-11T15:24:33Z</dcterms:created>
  <dcterms:modified xsi:type="dcterms:W3CDTF">2023-12-12T14:40:21Z</dcterms:modified>
</cp:coreProperties>
</file>