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4.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8"/>
  </p:notesMasterIdLst>
  <p:handoutMasterIdLst>
    <p:handoutMasterId r:id="rId9"/>
  </p:handoutMasterIdLst>
  <p:sldIdLst>
    <p:sldId id="264" r:id="rId3"/>
    <p:sldId id="262" r:id="rId4"/>
    <p:sldId id="265" r:id="rId5"/>
    <p:sldId id="266" r:id="rId6"/>
    <p:sldId id="283" r:id="rId7"/>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99A2"/>
    <a:srgbClr val="B21E2B"/>
    <a:srgbClr val="7E7E7E"/>
    <a:srgbClr val="DDDDDD"/>
    <a:srgbClr val="E0E0E0"/>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1" autoAdjust="0"/>
    <p:restoredTop sz="94487" autoAdjust="0"/>
  </p:normalViewPr>
  <p:slideViewPr>
    <p:cSldViewPr snapToGrid="0">
      <p:cViewPr varScale="1">
        <p:scale>
          <a:sx n="67" d="100"/>
          <a:sy n="67" d="100"/>
        </p:scale>
        <p:origin x="-1398" y="-9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102" d="100"/>
          <a:sy n="102" d="100"/>
        </p:scale>
        <p:origin x="-3474"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9A81E2BD-B3B0-4BCA-A602-EE959492E7BA}" type="datetimeFigureOut">
              <a:rPr lang="en-US" smtClean="0"/>
              <a:t>09/16/2014</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028B30A9-B659-4AD6-B503-5A0811F931E4}" type="slidenum">
              <a:rPr lang="en-US" smtClean="0"/>
              <a:t>‹#›</a:t>
            </a:fld>
            <a:endParaRPr lang="en-US" dirty="0"/>
          </a:p>
        </p:txBody>
      </p:sp>
    </p:spTree>
    <p:extLst>
      <p:ext uri="{BB962C8B-B14F-4D97-AF65-F5344CB8AC3E}">
        <p14:creationId xmlns:p14="http://schemas.microsoft.com/office/powerpoint/2010/main" val="2752671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F9464C88-A4C2-4218-8080-D3BE33262446}" type="datetimeFigureOut">
              <a:rPr lang="en-US" smtClean="0"/>
              <a:t>09/16/2014</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729CAD10-A8BE-4D87-AEFC-D3F292FC0B2A}" type="slidenum">
              <a:rPr lang="en-US" smtClean="0"/>
              <a:t>‹#›</a:t>
            </a:fld>
            <a:endParaRPr lang="en-US" dirty="0"/>
          </a:p>
        </p:txBody>
      </p:sp>
    </p:spTree>
    <p:extLst>
      <p:ext uri="{BB962C8B-B14F-4D97-AF65-F5344CB8AC3E}">
        <p14:creationId xmlns:p14="http://schemas.microsoft.com/office/powerpoint/2010/main" val="1651807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HH 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72" y="930104"/>
            <a:ext cx="4282906" cy="2855271"/>
          </a:xfrm>
          <a:prstGeom prst="rect">
            <a:avLst/>
          </a:prstGeom>
        </p:spPr>
      </p:pic>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072" y="2819400"/>
            <a:ext cx="9148072" cy="1326230"/>
          </a:xfrm>
          <a:prstGeom prst="rect">
            <a:avLst/>
          </a:prstGeom>
        </p:spPr>
      </p:pic>
      <p:sp>
        <p:nvSpPr>
          <p:cNvPr id="2" name="Title 1"/>
          <p:cNvSpPr>
            <a:spLocks noGrp="1"/>
          </p:cNvSpPr>
          <p:nvPr>
            <p:ph type="ctrTitle" hasCustomPrompt="1"/>
          </p:nvPr>
        </p:nvSpPr>
        <p:spPr>
          <a:xfrm>
            <a:off x="4347472" y="2209800"/>
            <a:ext cx="4796528" cy="1175574"/>
          </a:xfrm>
        </p:spPr>
        <p:txBody>
          <a:bodyPr anchor="t">
            <a:noAutofit/>
          </a:bodyPr>
          <a:lstStyle>
            <a:lvl1pPr>
              <a:defRPr sz="3600" b="1" baseline="0">
                <a:solidFill>
                  <a:srgbClr val="1F99A2"/>
                </a:solidFill>
                <a:effectLst>
                  <a:outerShdw blurRad="38100" dist="38100" dir="2700000" algn="tl">
                    <a:srgbClr val="000000">
                      <a:alpha val="43137"/>
                    </a:srgbClr>
                  </a:outerShdw>
                </a:effectLst>
              </a:defRPr>
            </a:lvl1pPr>
          </a:lstStyle>
          <a:p>
            <a:r>
              <a:rPr lang="en-US" dirty="0" smtClean="0"/>
              <a:t>Client Name</a:t>
            </a:r>
            <a:endParaRPr lang="en-US" dirty="0"/>
          </a:p>
        </p:txBody>
      </p:sp>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val="0"/>
              </a:ext>
            </a:extLst>
          </a:blip>
          <a:srcRect b="10582"/>
          <a:stretch/>
        </p:blipFill>
        <p:spPr>
          <a:xfrm>
            <a:off x="-4072" y="5412963"/>
            <a:ext cx="9148072" cy="1445037"/>
          </a:xfrm>
          <a:prstGeom prst="rect">
            <a:avLst/>
          </a:prstGeom>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1371160"/>
          </a:xfrm>
          <a:prstGeom prst="rect">
            <a:avLst/>
          </a:prstGeom>
        </p:spPr>
      </p:pic>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2576" y="84007"/>
            <a:ext cx="1864042" cy="656195"/>
          </a:xfrm>
          <a:prstGeom prst="rect">
            <a:avLst/>
          </a:prstGeom>
        </p:spPr>
      </p:pic>
    </p:spTree>
    <p:extLst>
      <p:ext uri="{BB962C8B-B14F-4D97-AF65-F5344CB8AC3E}">
        <p14:creationId xmlns:p14="http://schemas.microsoft.com/office/powerpoint/2010/main" val="154110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HH Product Slide -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8440" y="4050815"/>
            <a:ext cx="7669443" cy="751530"/>
          </a:xfrm>
        </p:spPr>
        <p:txBody>
          <a:bodyPr anchor="t"/>
          <a:lstStyle>
            <a:lvl1pPr algn="ctr">
              <a:defRPr sz="2400" b="1" cap="none">
                <a:solidFill>
                  <a:srgbClr val="7E7E7E"/>
                </a:solidFill>
              </a:defRPr>
            </a:lvl1pPr>
          </a:lstStyle>
          <a:p>
            <a:r>
              <a:rPr lang="en-US" dirty="0" smtClean="0"/>
              <a:t>Section subtitle</a:t>
            </a:r>
            <a:endParaRPr lang="en-US" dirty="0"/>
          </a:p>
        </p:txBody>
      </p:sp>
      <p:sp>
        <p:nvSpPr>
          <p:cNvPr id="3" name="Text Placeholder 2"/>
          <p:cNvSpPr>
            <a:spLocks noGrp="1"/>
          </p:cNvSpPr>
          <p:nvPr>
            <p:ph type="body" idx="1" hasCustomPrompt="1"/>
          </p:nvPr>
        </p:nvSpPr>
        <p:spPr>
          <a:xfrm>
            <a:off x="730881" y="2688523"/>
            <a:ext cx="7678166" cy="1248284"/>
          </a:xfrm>
        </p:spPr>
        <p:txBody>
          <a:bodyPr anchor="ctr" anchorCtr="0">
            <a:normAutofit/>
          </a:bodyPr>
          <a:lstStyle>
            <a:lvl1pPr marL="0" indent="0">
              <a:buNone/>
              <a:defRPr sz="3600" u="none" baseline="0">
                <a:solidFill>
                  <a:srgbClr val="1F99A2"/>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title</a:t>
            </a:r>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b="10582"/>
          <a:stretch/>
        </p:blipFill>
        <p:spPr>
          <a:xfrm>
            <a:off x="-4072" y="5412963"/>
            <a:ext cx="9148072" cy="1445037"/>
          </a:xfrm>
          <a:prstGeom prst="rect">
            <a:avLst/>
          </a:prstGeom>
        </p:spPr>
      </p:pic>
    </p:spTree>
    <p:extLst>
      <p:ext uri="{BB962C8B-B14F-4D97-AF65-F5344CB8AC3E}">
        <p14:creationId xmlns:p14="http://schemas.microsoft.com/office/powerpoint/2010/main" val="2787324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HH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1295400"/>
            <a:ext cx="8534400" cy="4830763"/>
          </a:xfrm>
        </p:spPr>
        <p:txBody>
          <a:bodyPr/>
          <a:lstStyle>
            <a:lvl1pPr marL="0" indent="0" algn="ctr">
              <a:buNone/>
              <a:defRPr sz="2400" b="1">
                <a:solidFill>
                  <a:srgbClr val="1F99A2"/>
                </a:solidFill>
              </a:defRPr>
            </a:lvl1pPr>
            <a:lvl2pPr marL="3175" indent="0">
              <a:spcBef>
                <a:spcPts val="600"/>
              </a:spcBef>
              <a:buNone/>
              <a:defRPr sz="2000" b="1">
                <a:solidFill>
                  <a:srgbClr val="7E7E7E"/>
                </a:solidFill>
              </a:defRPr>
            </a:lvl2pPr>
            <a:lvl3pPr marL="460375" indent="-230188">
              <a:spcBef>
                <a:spcPts val="600"/>
              </a:spcBef>
              <a:buFont typeface="Arial" panose="020B0604020202020204" pitchFamily="34" charset="0"/>
              <a:buChar char="•"/>
              <a:defRPr sz="1800">
                <a:solidFill>
                  <a:srgbClr val="7E7E7E"/>
                </a:solidFill>
              </a:defRPr>
            </a:lvl3pPr>
            <a:lvl4pPr marL="741363" indent="-228600">
              <a:spcBef>
                <a:spcPts val="600"/>
              </a:spcBef>
              <a:defRPr sz="1800">
                <a:solidFill>
                  <a:srgbClr val="7E7E7E"/>
                </a:solidFill>
              </a:defRPr>
            </a:lvl4pPr>
            <a:lvl5pPr marL="968375" indent="-228600">
              <a:spcBef>
                <a:spcPts val="600"/>
              </a:spcBef>
              <a:defRPr sz="1800">
                <a:solidFill>
                  <a:srgbClr val="7E7E7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14820926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AHH Slide with call 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54102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019800" y="1600200"/>
            <a:ext cx="2819400" cy="4495800"/>
          </a:xfrm>
          <a:solidFill>
            <a:srgbClr val="E0E0E0"/>
          </a:solidFill>
          <a:ln w="53975" cmpd="thinThick">
            <a:noFill/>
          </a:ln>
          <a:effectLst/>
        </p:spPr>
        <p:txBody>
          <a:bodyPr anchor="ctr" anchorCtr="1">
            <a:normAutofit/>
          </a:bodyPr>
          <a:lstStyle>
            <a:lvl1pPr>
              <a:defRPr sz="2000" b="0" i="1">
                <a:solidFill>
                  <a:srgbClr val="7E7E7E"/>
                </a:solidFill>
              </a:defRPr>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9432483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AHH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0305222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HH Two Columns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47463"/>
            <a:ext cx="4038600" cy="41787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47463"/>
            <a:ext cx="4038600" cy="41787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
        <p:nvSpPr>
          <p:cNvPr id="7" name="Content Placeholder 2"/>
          <p:cNvSpPr>
            <a:spLocks noGrp="1"/>
          </p:cNvSpPr>
          <p:nvPr>
            <p:ph sz="half" idx="10"/>
          </p:nvPr>
        </p:nvSpPr>
        <p:spPr>
          <a:xfrm>
            <a:off x="476977" y="1422789"/>
            <a:ext cx="8220294" cy="426952"/>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Tree>
    <p:extLst>
      <p:ext uri="{BB962C8B-B14F-4D97-AF65-F5344CB8AC3E}">
        <p14:creationId xmlns:p14="http://schemas.microsoft.com/office/powerpoint/2010/main" val="11189631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HH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Box 6"/>
          <p:cNvSpPr txBox="1"/>
          <p:nvPr userDrawn="1"/>
        </p:nvSpPr>
        <p:spPr>
          <a:xfrm>
            <a:off x="7620000" y="6460123"/>
            <a:ext cx="1219200" cy="338554"/>
          </a:xfrm>
          <a:prstGeom prst="rect">
            <a:avLst/>
          </a:prstGeom>
          <a:noFill/>
        </p:spPr>
        <p:txBody>
          <a:bodyPr wrap="square" rtlCol="0">
            <a:spAutoFit/>
          </a:bodyPr>
          <a:lstStyle/>
          <a:p>
            <a:pPr algn="r"/>
            <a:fld id="{CE9EC7C0-CA89-458C-867C-8EAC8FF59308}" type="slidenum">
              <a:rPr lang="en-US" sz="1600" smtClean="0">
                <a:solidFill>
                  <a:srgbClr val="7E7E7E"/>
                </a:solidFill>
              </a:rPr>
              <a:t>‹#›</a:t>
            </a:fld>
            <a:endParaRPr lang="en-US" sz="1600" dirty="0">
              <a:solidFill>
                <a:srgbClr val="7E7E7E"/>
              </a:solidFill>
            </a:endParaRPr>
          </a:p>
        </p:txBody>
      </p:sp>
    </p:spTree>
    <p:extLst>
      <p:ext uri="{BB962C8B-B14F-4D97-AF65-F5344CB8AC3E}">
        <p14:creationId xmlns:p14="http://schemas.microsoft.com/office/powerpoint/2010/main" val="3092578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theme" Target="../theme/theme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9144000" cy="1371160"/>
          </a:xfrm>
          <a:prstGeom prst="rect">
            <a:avLst/>
          </a:prstGeom>
        </p:spPr>
      </p:pic>
      <p:pic>
        <p:nvPicPr>
          <p:cNvPr id="10" name="Picture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32576" y="84007"/>
            <a:ext cx="1864042" cy="656195"/>
          </a:xfrm>
          <a:prstGeom prst="rect">
            <a:avLst/>
          </a:prstGeom>
        </p:spPr>
      </p:pic>
      <p:sp>
        <p:nvSpPr>
          <p:cNvPr id="3" name="Text Placeholder 2"/>
          <p:cNvSpPr>
            <a:spLocks noGrp="1"/>
          </p:cNvSpPr>
          <p:nvPr>
            <p:ph type="body" idx="1"/>
          </p:nvPr>
        </p:nvSpPr>
        <p:spPr>
          <a:xfrm>
            <a:off x="304800" y="1600200"/>
            <a:ext cx="8534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286000" cy="365125"/>
          </a:xfrm>
          <a:prstGeom prst="rect">
            <a:avLst/>
          </a:prstGeom>
        </p:spPr>
        <p:txBody>
          <a:bodyPr vert="horz" lIns="91440" tIns="45720" rIns="91440" bIns="45720" rtlCol="0" anchor="ctr"/>
          <a:lstStyle>
            <a:lvl1pPr algn="r">
              <a:defRPr sz="1200">
                <a:solidFill>
                  <a:srgbClr val="7E7E7E"/>
                </a:solidFill>
              </a:defRPr>
            </a:lvl1pPr>
          </a:lstStyle>
          <a:p>
            <a:fld id="{497C1A7F-26C1-4945-B2CE-68BEA90B0CE8}" type="slidenum">
              <a:rPr lang="en-US" smtClean="0"/>
              <a:pPr/>
              <a:t>‹#›</a:t>
            </a:fld>
            <a:endParaRPr lang="en-US" dirty="0"/>
          </a:p>
        </p:txBody>
      </p:sp>
      <p:sp>
        <p:nvSpPr>
          <p:cNvPr id="2" name="Title Placeholder 1"/>
          <p:cNvSpPr>
            <a:spLocks noGrp="1"/>
          </p:cNvSpPr>
          <p:nvPr>
            <p:ph type="title"/>
          </p:nvPr>
        </p:nvSpPr>
        <p:spPr>
          <a:xfrm>
            <a:off x="3843738" y="152400"/>
            <a:ext cx="5299099" cy="838199"/>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16487" y="6199363"/>
            <a:ext cx="1470432" cy="582706"/>
          </a:xfrm>
          <a:prstGeom prst="rect">
            <a:avLst/>
          </a:prstGeom>
        </p:spPr>
      </p:pic>
    </p:spTree>
    <p:extLst>
      <p:ext uri="{BB962C8B-B14F-4D97-AF65-F5344CB8AC3E}">
        <p14:creationId xmlns:p14="http://schemas.microsoft.com/office/powerpoint/2010/main" val="202908833"/>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52" r:id="rId5"/>
    <p:sldLayoutId id="2147483661" r:id="rId6"/>
    <p:sldLayoutId id="2147483654" r:id="rId7"/>
  </p:sldLayoutIdLst>
  <p:timing>
    <p:tnLst>
      <p:par>
        <p:cTn id="1" dur="indefinite" restart="never" nodeType="tmRoot"/>
      </p:par>
    </p:tnLst>
  </p:timing>
  <p:txStyles>
    <p:titleStyle>
      <a:lvl1pPr algn="ctr" defTabSz="914400" rtl="0" eaLnBrk="1" latinLnBrk="0" hangingPunct="1">
        <a:spcBef>
          <a:spcPct val="0"/>
        </a:spcBef>
        <a:buNone/>
        <a:defRPr sz="2800" b="1" kern="1200">
          <a:solidFill>
            <a:schemeClr val="bg1"/>
          </a:solidFill>
          <a:latin typeface="+mj-lt"/>
          <a:ea typeface="+mj-ea"/>
          <a:cs typeface="+mj-cs"/>
        </a:defRPr>
      </a:lvl1pPr>
    </p:titleStyle>
    <p:bodyStyle>
      <a:lvl1pPr marL="0" indent="0" algn="ctr" defTabSz="914400" rtl="0" eaLnBrk="1" latinLnBrk="0" hangingPunct="1">
        <a:spcBef>
          <a:spcPct val="20000"/>
        </a:spcBef>
        <a:buFont typeface="Arial" panose="020B0604020202020204" pitchFamily="34" charset="0"/>
        <a:buNone/>
        <a:defRPr sz="2400" b="1" kern="1200">
          <a:solidFill>
            <a:srgbClr val="1F99A2"/>
          </a:solidFill>
          <a:latin typeface="+mn-lt"/>
          <a:ea typeface="+mn-ea"/>
          <a:cs typeface="+mn-cs"/>
        </a:defRPr>
      </a:lvl1pPr>
      <a:lvl2pPr marL="3175" indent="0" algn="l" defTabSz="914400" rtl="0" eaLnBrk="1" latinLnBrk="0" hangingPunct="1">
        <a:spcBef>
          <a:spcPct val="20000"/>
        </a:spcBef>
        <a:buFont typeface="Arial" panose="020B0604020202020204" pitchFamily="34" charset="0"/>
        <a:buNone/>
        <a:defRPr sz="2000" b="1" kern="1200">
          <a:solidFill>
            <a:srgbClr val="7E7E7E"/>
          </a:solidFill>
          <a:latin typeface="+mn-lt"/>
          <a:ea typeface="+mn-ea"/>
          <a:cs typeface="+mn-cs"/>
        </a:defRPr>
      </a:lvl2pPr>
      <a:lvl3pPr marL="458788"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3pPr>
      <a:lvl4pPr marL="741363"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4pPr>
      <a:lvl5pPr marL="968375" indent="-228600" algn="l" defTabSz="914400" rtl="0" eaLnBrk="1" latinLnBrk="0" hangingPunct="1">
        <a:spcBef>
          <a:spcPct val="20000"/>
        </a:spcBef>
        <a:buFont typeface="Arial" panose="020B0604020202020204" pitchFamily="34" charset="0"/>
        <a:buChar char="»"/>
        <a:defRPr sz="1800" kern="1200">
          <a:solidFill>
            <a:srgbClr val="7E7E7E"/>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72" y="930104"/>
            <a:ext cx="4282906" cy="2855271"/>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2" y="5251062"/>
            <a:ext cx="9148072" cy="1616052"/>
          </a:xfrm>
          <a:prstGeom prst="rect">
            <a:avLst/>
          </a:prstGeom>
        </p:spPr>
      </p:pic>
      <p:pic>
        <p:nvPicPr>
          <p:cNvPr id="4" name="Picture 3"/>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4072" y="2819400"/>
            <a:ext cx="9148072" cy="1326230"/>
          </a:xfrm>
          <a:prstGeom prst="rect">
            <a:avLst/>
          </a:prstGeom>
        </p:spPr>
      </p:pic>
      <p:sp>
        <p:nvSpPr>
          <p:cNvPr id="5" name="Title 1"/>
          <p:cNvSpPr txBox="1">
            <a:spLocks/>
          </p:cNvSpPr>
          <p:nvPr userDrawn="1"/>
        </p:nvSpPr>
        <p:spPr>
          <a:xfrm>
            <a:off x="4347472" y="2209800"/>
            <a:ext cx="4796528" cy="1175574"/>
          </a:xfrm>
          <a:prstGeom prst="rect">
            <a:avLst/>
          </a:prstGeom>
        </p:spPr>
        <p:txBody>
          <a:bodyPr anchor="t">
            <a:noAutofit/>
          </a:bodyPr>
          <a:lstStyle>
            <a:lvl1pPr algn="ctr" defTabSz="914400" rtl="0" eaLnBrk="1" latinLnBrk="0" hangingPunct="1">
              <a:spcBef>
                <a:spcPct val="0"/>
              </a:spcBef>
              <a:buNone/>
              <a:defRPr sz="3600" b="1" kern="1200" baseline="0">
                <a:solidFill>
                  <a:srgbClr val="1F99A2"/>
                </a:solidFill>
                <a:effectLst>
                  <a:outerShdw blurRad="38100" dist="38100" dir="2700000" algn="tl">
                    <a:srgbClr val="000000">
                      <a:alpha val="43137"/>
                    </a:srgbClr>
                  </a:outerShdw>
                </a:effectLst>
                <a:latin typeface="+mj-lt"/>
                <a:ea typeface="+mj-ea"/>
                <a:cs typeface="+mj-cs"/>
              </a:defRPr>
            </a:lvl1pPr>
          </a:lstStyle>
          <a:p>
            <a:r>
              <a:rPr lang="en-US" dirty="0" smtClean="0">
                <a:solidFill>
                  <a:srgbClr val="B21E2B"/>
                </a:solidFill>
              </a:rPr>
              <a:t>Client Name</a:t>
            </a:r>
            <a:endParaRPr lang="en-US" dirty="0">
              <a:solidFill>
                <a:srgbClr val="B21E2B"/>
              </a:solidFill>
            </a:endParaRPr>
          </a:p>
        </p:txBody>
      </p:sp>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072" y="0"/>
            <a:ext cx="9148072" cy="1382685"/>
          </a:xfrm>
          <a:prstGeom prst="rect">
            <a:avLst/>
          </a:prstGeom>
        </p:spPr>
      </p:pic>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9556" y="77027"/>
            <a:ext cx="1864042" cy="656195"/>
          </a:xfrm>
          <a:prstGeom prst="rect">
            <a:avLst/>
          </a:prstGeom>
        </p:spPr>
      </p:pic>
    </p:spTree>
    <p:extLst>
      <p:ext uri="{BB962C8B-B14F-4D97-AF65-F5344CB8AC3E}">
        <p14:creationId xmlns:p14="http://schemas.microsoft.com/office/powerpoint/2010/main" val="1441930044"/>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sz="4400" dirty="0" smtClean="0"/>
              <a:t>Case Management</a:t>
            </a: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3373" y="3792512"/>
            <a:ext cx="2597255" cy="914307"/>
          </a:xfrm>
          <a:prstGeom prst="rect">
            <a:avLst/>
          </a:prstGeom>
        </p:spPr>
      </p:pic>
    </p:spTree>
    <p:extLst>
      <p:ext uri="{BB962C8B-B14F-4D97-AF65-F5344CB8AC3E}">
        <p14:creationId xmlns:p14="http://schemas.microsoft.com/office/powerpoint/2010/main" val="2243150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Content Placeholder 2"/>
          <p:cNvSpPr>
            <a:spLocks noGrp="1"/>
          </p:cNvSpPr>
          <p:nvPr>
            <p:ph idx="1"/>
          </p:nvPr>
        </p:nvSpPr>
        <p:spPr/>
        <p:txBody>
          <a:bodyPr>
            <a:normAutofit/>
          </a:bodyPr>
          <a:lstStyle/>
          <a:p>
            <a:r>
              <a:rPr lang="en-US" dirty="0"/>
              <a:t>What </a:t>
            </a:r>
            <a:r>
              <a:rPr lang="en-US" dirty="0" smtClean="0"/>
              <a:t>is Case </a:t>
            </a:r>
            <a:r>
              <a:rPr lang="en-US" dirty="0"/>
              <a:t>Management?</a:t>
            </a:r>
          </a:p>
          <a:p>
            <a:pPr lvl="1"/>
            <a:r>
              <a:rPr lang="en-US" b="0" dirty="0"/>
              <a:t>Case Management is a </a:t>
            </a:r>
            <a:r>
              <a:rPr lang="en-US" dirty="0"/>
              <a:t>confidential</a:t>
            </a:r>
            <a:r>
              <a:rPr lang="en-US" b="0" dirty="0"/>
              <a:t> service that is available at </a:t>
            </a:r>
            <a:r>
              <a:rPr lang="en-US" dirty="0"/>
              <a:t>no cost to you </a:t>
            </a:r>
            <a:r>
              <a:rPr lang="en-US" b="0" dirty="0"/>
              <a:t>if you have an illness or injury that is difficult, long-term or costly</a:t>
            </a:r>
            <a:r>
              <a:rPr lang="en-US" b="0" dirty="0" smtClean="0"/>
              <a:t>. This includes high-risk pregnancies, cancer and transplants.</a:t>
            </a:r>
          </a:p>
          <a:p>
            <a:pPr lvl="1"/>
            <a:endParaRPr lang="en-US" b="0" dirty="0"/>
          </a:p>
          <a:p>
            <a:pPr lvl="1"/>
            <a:r>
              <a:rPr lang="en-US" b="0" dirty="0" smtClean="0"/>
              <a:t>Our </a:t>
            </a:r>
            <a:r>
              <a:rPr lang="en-US" b="0" dirty="0"/>
              <a:t>case managers are specially trained registered nurses and licensed social </a:t>
            </a:r>
            <a:r>
              <a:rPr lang="en-US" b="0" dirty="0" smtClean="0"/>
              <a:t>workers who can help you navigate the complicated world of health care. </a:t>
            </a:r>
            <a:r>
              <a:rPr lang="en-US" b="0" dirty="0"/>
              <a:t>They will work closely with you, your family and your providers to help ensure that you get high quality, cost-effective care. Your case manager can answer your questions and will help you understand your treatment and options for your care</a:t>
            </a:r>
            <a:r>
              <a:rPr lang="en-US" b="0" dirty="0" smtClean="0"/>
              <a:t>.</a:t>
            </a:r>
            <a:endParaRPr lang="en-US" dirty="0" smtClean="0"/>
          </a:p>
        </p:txBody>
      </p:sp>
    </p:spTree>
    <p:extLst>
      <p:ext uri="{BB962C8B-B14F-4D97-AF65-F5344CB8AC3E}">
        <p14:creationId xmlns:p14="http://schemas.microsoft.com/office/powerpoint/2010/main" val="1375203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Content Placeholder 2"/>
          <p:cNvSpPr>
            <a:spLocks noGrp="1"/>
          </p:cNvSpPr>
          <p:nvPr>
            <p:ph idx="1"/>
          </p:nvPr>
        </p:nvSpPr>
        <p:spPr/>
        <p:txBody>
          <a:bodyPr/>
          <a:lstStyle/>
          <a:p>
            <a:r>
              <a:rPr lang="en-US" dirty="0"/>
              <a:t>How do I enroll </a:t>
            </a:r>
            <a:r>
              <a:rPr lang="en-US" dirty="0" smtClean="0"/>
              <a:t>in Case </a:t>
            </a:r>
            <a:r>
              <a:rPr lang="en-US" dirty="0"/>
              <a:t>Management?</a:t>
            </a:r>
          </a:p>
          <a:p>
            <a:pPr lvl="1"/>
            <a:r>
              <a:rPr lang="en-US" b="0" dirty="0"/>
              <a:t>There are multiple ways for you to become involved in Case Management. We may reach out to you because you were identified as appropriate for Case Management based on precertification required by your plan. In addition, you, a family member or a provider can call to determine if you would benefit from Case Management</a:t>
            </a:r>
            <a:r>
              <a:rPr lang="en-US" b="0" dirty="0" smtClean="0"/>
              <a:t>.</a:t>
            </a:r>
          </a:p>
          <a:p>
            <a:pPr lvl="1"/>
            <a:endParaRPr lang="en-US" b="0" dirty="0"/>
          </a:p>
          <a:p>
            <a:pPr lvl="1"/>
            <a:r>
              <a:rPr lang="en-US" b="0" dirty="0" smtClean="0"/>
              <a:t>To enroll or learn more, call </a:t>
            </a:r>
            <a:r>
              <a:rPr lang="en-US" b="0" dirty="0"/>
              <a:t>1-866-458-0408 and select option </a:t>
            </a:r>
            <a:r>
              <a:rPr lang="en-US" b="0" dirty="0" smtClean="0"/>
              <a:t>3.</a:t>
            </a:r>
            <a:endParaRPr lang="en-US" b="0" dirty="0"/>
          </a:p>
        </p:txBody>
      </p:sp>
    </p:spTree>
    <p:extLst>
      <p:ext uri="{BB962C8B-B14F-4D97-AF65-F5344CB8AC3E}">
        <p14:creationId xmlns:p14="http://schemas.microsoft.com/office/powerpoint/2010/main" val="1678236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Content Placeholder 2"/>
          <p:cNvSpPr>
            <a:spLocks noGrp="1"/>
          </p:cNvSpPr>
          <p:nvPr>
            <p:ph idx="1"/>
          </p:nvPr>
        </p:nvSpPr>
        <p:spPr/>
        <p:txBody>
          <a:bodyPr>
            <a:normAutofit/>
          </a:bodyPr>
          <a:lstStyle/>
          <a:p>
            <a:r>
              <a:rPr lang="en-US" dirty="0"/>
              <a:t>Benefits </a:t>
            </a:r>
            <a:r>
              <a:rPr lang="en-US" dirty="0" smtClean="0"/>
              <a:t>of Case </a:t>
            </a:r>
            <a:r>
              <a:rPr lang="en-US" dirty="0"/>
              <a:t>Management</a:t>
            </a:r>
          </a:p>
          <a:p>
            <a:pPr lvl="2"/>
            <a:r>
              <a:rPr lang="en-US" dirty="0" smtClean="0"/>
              <a:t>Personal </a:t>
            </a:r>
            <a:r>
              <a:rPr lang="en-US" dirty="0"/>
              <a:t>support for you and your family during a serious injury or illness</a:t>
            </a:r>
          </a:p>
          <a:p>
            <a:pPr lvl="2"/>
            <a:r>
              <a:rPr lang="en-US" dirty="0" smtClean="0"/>
              <a:t>Education </a:t>
            </a:r>
            <a:r>
              <a:rPr lang="en-US" dirty="0"/>
              <a:t>on your health care, home care needs, treatments, lifestyle changes, etc.</a:t>
            </a:r>
          </a:p>
          <a:p>
            <a:pPr lvl="2"/>
            <a:r>
              <a:rPr lang="en-US" dirty="0" smtClean="0"/>
              <a:t>A </a:t>
            </a:r>
            <a:r>
              <a:rPr lang="en-US" dirty="0"/>
              <a:t>case manager to facilitate communication between you and your doctor and hospital</a:t>
            </a:r>
          </a:p>
          <a:p>
            <a:pPr lvl="2"/>
            <a:r>
              <a:rPr lang="en-US" dirty="0" smtClean="0"/>
              <a:t>Possible </a:t>
            </a:r>
            <a:r>
              <a:rPr lang="en-US" dirty="0"/>
              <a:t>savings for you and your benefit plan as a result of discounts on physician and hospital services</a:t>
            </a:r>
          </a:p>
        </p:txBody>
      </p:sp>
    </p:spTree>
    <p:extLst>
      <p:ext uri="{BB962C8B-B14F-4D97-AF65-F5344CB8AC3E}">
        <p14:creationId xmlns:p14="http://schemas.microsoft.com/office/powerpoint/2010/main" val="3033900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Management</a:t>
            </a:r>
          </a:p>
        </p:txBody>
      </p:sp>
      <p:sp>
        <p:nvSpPr>
          <p:cNvPr id="3" name="Content Placeholder 2"/>
          <p:cNvSpPr>
            <a:spLocks noGrp="1"/>
          </p:cNvSpPr>
          <p:nvPr>
            <p:ph idx="1"/>
          </p:nvPr>
        </p:nvSpPr>
        <p:spPr/>
        <p:txBody>
          <a:bodyPr anchor="ctr">
            <a:normAutofit/>
          </a:bodyPr>
          <a:lstStyle/>
          <a:p>
            <a:r>
              <a:rPr lang="en-US" sz="3600" dirty="0" smtClean="0"/>
              <a:t>Have questions about </a:t>
            </a:r>
            <a:r>
              <a:rPr lang="en-US" sz="3600" dirty="0"/>
              <a:t>Case </a:t>
            </a:r>
            <a:r>
              <a:rPr lang="en-US" sz="3600" dirty="0" smtClean="0"/>
              <a:t>Management?</a:t>
            </a:r>
          </a:p>
          <a:p>
            <a:r>
              <a:rPr lang="en-US" sz="3600" dirty="0"/>
              <a:t>Call </a:t>
            </a:r>
            <a:r>
              <a:rPr lang="en-US" sz="3600" dirty="0" smtClean="0"/>
              <a:t>1-866-458-0408 </a:t>
            </a:r>
            <a:r>
              <a:rPr lang="en-US" sz="3600" dirty="0"/>
              <a:t>and select option 3</a:t>
            </a:r>
            <a:endParaRPr lang="en-US" sz="3600" dirty="0">
              <a:solidFill>
                <a:srgbClr val="FF0000"/>
              </a:solidFill>
            </a:endParaRPr>
          </a:p>
        </p:txBody>
      </p:sp>
    </p:spTree>
    <p:extLst>
      <p:ext uri="{BB962C8B-B14F-4D97-AF65-F5344CB8AC3E}">
        <p14:creationId xmlns:p14="http://schemas.microsoft.com/office/powerpoint/2010/main" val="2340786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AHH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Slide - corr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nefit Documents" ma:contentTypeID="0x0101008984F96F3175BB4F900A70CCD92E69DC00B5112008AC81D94BAA8C43EE66D0A7D4" ma:contentTypeVersion="22" ma:contentTypeDescription="" ma:contentTypeScope="" ma:versionID="2e09b8fcdc2a4f5ee7cb16a85d53f230">
  <xsd:schema xmlns:xsd="http://www.w3.org/2001/XMLSchema" xmlns:xs="http://www.w3.org/2001/XMLSchema" xmlns:p="http://schemas.microsoft.com/office/2006/metadata/properties" xmlns:ns2="9d2b984c-40f1-4d4f-afa2-7e0ed2cf4984" xmlns:ns3="http://schemas.microsoft.com/sharepoint/v4" targetNamespace="http://schemas.microsoft.com/office/2006/metadata/properties" ma:root="true" ma:fieldsID="9886619a167fa70c7966ecac62fb9833" ns2:_="" ns3:_="">
    <xsd:import namespace="9d2b984c-40f1-4d4f-afa2-7e0ed2cf4984"/>
    <xsd:import namespace="http://schemas.microsoft.com/sharepoint/v4"/>
    <xsd:element name="properties">
      <xsd:complexType>
        <xsd:sequence>
          <xsd:element name="documentManagement">
            <xsd:complexType>
              <xsd:all>
                <xsd:element ref="ns2:Audience1" minOccurs="0"/>
                <xsd:element ref="ns2:Document_x0020_Type" minOccurs="0"/>
                <xsd:element ref="ns2:Coverage_x0020_Year" minOccurs="0"/>
                <xsd:element ref="ns2:Provider" minOccurs="0"/>
                <xsd:element ref="ns2:Weight"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2b984c-40f1-4d4f-afa2-7e0ed2cf4984" elementFormDefault="qualified">
    <xsd:import namespace="http://schemas.microsoft.com/office/2006/documentManagement/types"/>
    <xsd:import namespace="http://schemas.microsoft.com/office/infopath/2007/PartnerControls"/>
    <xsd:element name="Audience1" ma:index="2" nillable="true" ma:displayName="Audience" ma:internalName="Audience1" ma:readOnly="false">
      <xsd:complexType>
        <xsd:complexContent>
          <xsd:extension base="dms:MultiChoice">
            <xsd:sequence>
              <xsd:element name="Value" maxOccurs="unbounded" minOccurs="0" nillable="true">
                <xsd:simpleType>
                  <xsd:restriction base="dms:Choice">
                    <xsd:enumeration value="State Employee"/>
                    <xsd:enumeration value="State Retiree"/>
                    <xsd:enumeration value="Public School Employee"/>
                    <xsd:enumeration value="Public School Retiree"/>
                    <xsd:enumeration value="State Insurance Rep"/>
                    <xsd:enumeration value="School Insurance Rep"/>
                    <xsd:enumeration value="Communication Center"/>
                  </xsd:restriction>
                </xsd:simpleType>
              </xsd:element>
            </xsd:sequence>
          </xsd:extension>
        </xsd:complexContent>
      </xsd:complexType>
    </xsd:element>
    <xsd:element name="Document_x0020_Type" ma:index="3" nillable="true" ma:displayName="Document Type" ma:format="Dropdown" ma:internalName="Document_x0020_Type" ma:readOnly="false">
      <xsd:simpleType>
        <xsd:restriction base="dms:Choice">
          <xsd:enumeration value="Presentations"/>
          <xsd:enumeration value="Summary Plan Descriptions"/>
          <xsd:enumeration value="Preferred Drug List"/>
          <xsd:enumeration value="Forms"/>
          <xsd:enumeration value="Newsletters"/>
          <xsd:enumeration value="Table of Important Dates"/>
          <xsd:enumeration value="Manuals"/>
          <xsd:enumeration value="Enrollment Guides"/>
          <xsd:enumeration value="Rates"/>
          <xsd:enumeration value="Schedule of Benefits"/>
          <xsd:enumeration value="Reference Price"/>
          <xsd:enumeration value="PowerPoint Presentations"/>
          <xsd:enumeration value="Videos"/>
          <xsd:enumeration value="Letters"/>
        </xsd:restriction>
      </xsd:simpleType>
    </xsd:element>
    <xsd:element name="Coverage_x0020_Year" ma:index="4" nillable="true" ma:displayName="Coverage Year" ma:format="Dropdown" ma:internalName="Coverage_x0020_Year">
      <xsd:simpleType>
        <xsd:restriction base="dms:Choice">
          <xsd:enumeration value="9999"/>
          <xsd:enumeration value="2013"/>
          <xsd:enumeration value="2014"/>
          <xsd:enumeration value="2015"/>
          <xsd:enumeration value="2016"/>
          <xsd:enumeration value="2017"/>
          <xsd:enumeration value="2018"/>
        </xsd:restriction>
      </xsd:simpleType>
    </xsd:element>
    <xsd:element name="Provider" ma:index="5" nillable="true" ma:displayName="Provider" ma:format="Dropdown" ma:internalName="Provider">
      <xsd:simpleType>
        <xsd:restriction base="dms:Choice">
          <xsd:enumeration value="ARBenefits"/>
          <xsd:enumeration value="AR Diamond Plan"/>
          <xsd:enumeration value="FBMC/WageWork"/>
          <xsd:enumeration value="Datapath"/>
          <xsd:enumeration value="Delta Dental"/>
          <xsd:enumeration value="Humana"/>
          <xsd:enumeration value="Minnesota Life"/>
          <xsd:enumeration value="Securian"/>
          <xsd:enumeration value="HSA/FSA"/>
          <xsd:enumeration value="ARSEBA"/>
        </xsd:restriction>
      </xsd:simpleType>
    </xsd:element>
    <xsd:element name="Weight" ma:index="6" nillable="true" ma:displayName="Weight" ma:internalName="Weight" ma:readOnly="false"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udience1 xmlns="9d2b984c-40f1-4d4f-afa2-7e0ed2cf4984">
      <Value>Communication Center</Value>
    </Audience1>
    <Document_x0020_Type xmlns="9d2b984c-40f1-4d4f-afa2-7e0ed2cf4984">PowerPoint Presentations</Document_x0020_Type>
    <Weight xmlns="9d2b984c-40f1-4d4f-afa2-7e0ed2cf4984" xsi:nil="true"/>
    <Coverage_x0020_Year xmlns="9d2b984c-40f1-4d4f-afa2-7e0ed2cf4984" xsi:nil="true"/>
    <IconOverlay xmlns="http://schemas.microsoft.com/sharepoint/v4" xsi:nil="true"/>
    <Provider xmlns="9d2b984c-40f1-4d4f-afa2-7e0ed2cf4984" xsi:nil="true"/>
  </documentManagement>
</p:properties>
</file>

<file path=customXml/itemProps1.xml><?xml version="1.0" encoding="utf-8"?>
<ds:datastoreItem xmlns:ds="http://schemas.openxmlformats.org/officeDocument/2006/customXml" ds:itemID="{40059A07-E4A9-48EC-BDBD-4FF6D695D0AA}"/>
</file>

<file path=customXml/itemProps2.xml><?xml version="1.0" encoding="utf-8"?>
<ds:datastoreItem xmlns:ds="http://schemas.openxmlformats.org/officeDocument/2006/customXml" ds:itemID="{EF3CC172-1D10-4716-B22B-22C5F0B39410}"/>
</file>

<file path=customXml/itemProps3.xml><?xml version="1.0" encoding="utf-8"?>
<ds:datastoreItem xmlns:ds="http://schemas.openxmlformats.org/officeDocument/2006/customXml" ds:itemID="{82202D8D-4D5E-4176-B835-4A3D991D45F8}"/>
</file>

<file path=docProps/app.xml><?xml version="1.0" encoding="utf-8"?>
<Properties xmlns="http://schemas.openxmlformats.org/officeDocument/2006/extended-properties" xmlns:vt="http://schemas.openxmlformats.org/officeDocument/2006/docPropsVTypes">
  <TotalTime>2396</TotalTime>
  <Words>281</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AHH Theme</vt:lpstr>
      <vt:lpstr>Title Slide - correct</vt:lpstr>
      <vt:lpstr>PowerPoint Presentation</vt:lpstr>
      <vt:lpstr>Case Management</vt:lpstr>
      <vt:lpstr>Case Management</vt:lpstr>
      <vt:lpstr>Case Management</vt:lpstr>
      <vt:lpstr>Case Management</vt:lpstr>
    </vt:vector>
  </TitlesOfParts>
  <Company>Aetna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Health Holding | Case Management</dc:title>
  <dc:creator>Kimberly Mayer</dc:creator>
  <cp:lastModifiedBy>Kimberly Hollingshead</cp:lastModifiedBy>
  <cp:revision>307</cp:revision>
  <cp:lastPrinted>2014-04-18T15:40:08Z</cp:lastPrinted>
  <dcterms:created xsi:type="dcterms:W3CDTF">2013-12-03T19:26:16Z</dcterms:created>
  <dcterms:modified xsi:type="dcterms:W3CDTF">2014-09-16T14:05:07Z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0x0101008984F96F3175BB4F900A70CCD92E69DC00B5112008AC81D94BAA8C43EE66D0A7D4</vt:lpwstr>
  </property>
</Properties>
</file>