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62" r:id="rId3"/>
    <p:sldId id="264" r:id="rId4"/>
    <p:sldId id="266" r:id="rId5"/>
    <p:sldId id="268" r:id="rId6"/>
    <p:sldId id="267" r:id="rId7"/>
    <p:sldId id="265" r:id="rId8"/>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52" autoAdjust="0"/>
  </p:normalViewPr>
  <p:slideViewPr>
    <p:cSldViewPr snapToGrid="0">
      <p:cViewPr varScale="1">
        <p:scale>
          <a:sx n="114" d="100"/>
          <a:sy n="114" d="100"/>
        </p:scale>
        <p:origin x="36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170C8F40-5B64-4772-8E3D-5EA6870CE0EE}" type="datetimeFigureOut">
              <a:rPr lang="en-US" smtClean="0"/>
              <a:t>9/12/2023</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501F9AB8-4E0E-4133-925E-A4C0F5183CE5}" type="slidenum">
              <a:rPr lang="en-US" smtClean="0"/>
              <a:t>‹#›</a:t>
            </a:fld>
            <a:endParaRPr lang="en-US"/>
          </a:p>
        </p:txBody>
      </p:sp>
    </p:spTree>
    <p:extLst>
      <p:ext uri="{BB962C8B-B14F-4D97-AF65-F5344CB8AC3E}">
        <p14:creationId xmlns:p14="http://schemas.microsoft.com/office/powerpoint/2010/main" val="367193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1F9AB8-4E0E-4133-925E-A4C0F5183CE5}" type="slidenum">
              <a:rPr lang="en-US" smtClean="0"/>
              <a:t>1</a:t>
            </a:fld>
            <a:endParaRPr lang="en-US"/>
          </a:p>
        </p:txBody>
      </p:sp>
    </p:spTree>
    <p:extLst>
      <p:ext uri="{BB962C8B-B14F-4D97-AF65-F5344CB8AC3E}">
        <p14:creationId xmlns:p14="http://schemas.microsoft.com/office/powerpoint/2010/main" val="407353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1F9AB8-4E0E-4133-925E-A4C0F5183CE5}" type="slidenum">
              <a:rPr lang="en-US" smtClean="0"/>
              <a:t>2</a:t>
            </a:fld>
            <a:endParaRPr lang="en-US"/>
          </a:p>
        </p:txBody>
      </p:sp>
    </p:spTree>
    <p:extLst>
      <p:ext uri="{BB962C8B-B14F-4D97-AF65-F5344CB8AC3E}">
        <p14:creationId xmlns:p14="http://schemas.microsoft.com/office/powerpoint/2010/main" val="4141279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1F9AB8-4E0E-4133-925E-A4C0F5183CE5}" type="slidenum">
              <a:rPr lang="en-US" smtClean="0"/>
              <a:t>7</a:t>
            </a:fld>
            <a:endParaRPr lang="en-US"/>
          </a:p>
        </p:txBody>
      </p:sp>
    </p:spTree>
    <p:extLst>
      <p:ext uri="{BB962C8B-B14F-4D97-AF65-F5344CB8AC3E}">
        <p14:creationId xmlns:p14="http://schemas.microsoft.com/office/powerpoint/2010/main" val="81002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995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4840FB8E-D683-4275-85FF-5E3DF63FD945}"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103919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293243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22657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2321883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55885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3501027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847747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187546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382323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0FB8E-D683-4275-85FF-5E3DF63FD945}"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271779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40FB8E-D683-4275-85FF-5E3DF63FD945}"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109804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40FB8E-D683-4275-85FF-5E3DF63FD945}"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1707729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40FB8E-D683-4275-85FF-5E3DF63FD945}"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1539675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0FB8E-D683-4275-85FF-5E3DF63FD945}"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261035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40FB8E-D683-4275-85FF-5E3DF63FD945}"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261086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40FB8E-D683-4275-85FF-5E3DF63FD945}"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6F9E7-2AD3-4240-9E78-DF4A5459BBAB}" type="slidenum">
              <a:rPr lang="en-US" smtClean="0"/>
              <a:t>‹#›</a:t>
            </a:fld>
            <a:endParaRPr lang="en-US"/>
          </a:p>
        </p:txBody>
      </p:sp>
    </p:spTree>
    <p:extLst>
      <p:ext uri="{BB962C8B-B14F-4D97-AF65-F5344CB8AC3E}">
        <p14:creationId xmlns:p14="http://schemas.microsoft.com/office/powerpoint/2010/main" val="405540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40FB8E-D683-4275-85FF-5E3DF63FD945}" type="datetimeFigureOut">
              <a:rPr lang="en-US" smtClean="0"/>
              <a:t>9/12/2023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CB6F9E7-2AD3-4240-9E78-DF4A5459BBAB}" type="slidenum">
              <a:rPr lang="en-US" smtClean="0"/>
              <a:t>‹#›</a:t>
            </a:fld>
            <a:endParaRPr lang="en-US"/>
          </a:p>
        </p:txBody>
      </p:sp>
    </p:spTree>
    <p:extLst>
      <p:ext uri="{BB962C8B-B14F-4D97-AF65-F5344CB8AC3E}">
        <p14:creationId xmlns:p14="http://schemas.microsoft.com/office/powerpoint/2010/main" val="21539943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icia.christopher@dfa.arkansas.gov"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dfa.arkansas.gov/intergovernmental-services/grant-programs/local-law-enforcement-block-grants-llebg" TargetMode="External"/><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hyperlink" Target="https://www.dfa.arkansas.gov/intergovernmental-services/grant-programs/local-law-enforcement-block-grants-lleb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mailto:igsclearinghouse@dfa.arkansa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F005-5938-E5C1-6E27-DA1E03440574}"/>
              </a:ext>
            </a:extLst>
          </p:cNvPr>
          <p:cNvSpPr>
            <a:spLocks noGrp="1"/>
          </p:cNvSpPr>
          <p:nvPr>
            <p:ph type="title"/>
          </p:nvPr>
        </p:nvSpPr>
        <p:spPr>
          <a:xfrm>
            <a:off x="597126" y="-1"/>
            <a:ext cx="8534400" cy="6235337"/>
          </a:xfrm>
          <a:ln>
            <a:noFill/>
          </a:ln>
        </p:spPr>
        <p:txBody>
          <a:bodyPr>
            <a:normAutofit/>
          </a:bodyPr>
          <a:lstStyle/>
          <a:p>
            <a:pPr marL="0" marR="0">
              <a:spcBef>
                <a:spcPts val="0"/>
              </a:spcBef>
              <a:spcAft>
                <a:spcPts val="0"/>
              </a:spcAft>
            </a:pPr>
            <a:r>
              <a:rPr lang="en-US" sz="4000" dirty="0">
                <a:latin typeface="Algerian" panose="04020705040A02060702" pitchFamily="82" charset="0"/>
                <a:cs typeface="Times New Roman" panose="02020603050405020304" pitchFamily="18" charset="0"/>
              </a:rPr>
              <a:t>Local law enforcement block grant (LLEBG) </a:t>
            </a:r>
            <a:r>
              <a:rPr lang="en-US" sz="1800" dirty="0">
                <a:latin typeface="Algerian" panose="04020705040A02060702" pitchFamily="82" charset="0"/>
                <a:cs typeface="Times New Roman" panose="02020603050405020304" pitchFamily="18" charset="0"/>
              </a:rPr>
              <a:t>Workshop</a:t>
            </a:r>
            <a:br>
              <a:rPr lang="en-US" sz="4800" dirty="0">
                <a:latin typeface="Algerian" panose="04020705040A02060702" pitchFamily="82" charset="0"/>
                <a:cs typeface="Times New Roman" panose="02020603050405020304" pitchFamily="18" charset="0"/>
              </a:rPr>
            </a:br>
            <a:br>
              <a:rPr lang="en-US" sz="4800" dirty="0">
                <a:latin typeface="Algerian" panose="04020705040A02060702" pitchFamily="82" charset="0"/>
                <a:cs typeface="Times New Roman" panose="02020603050405020304" pitchFamily="18" charset="0"/>
              </a:rPr>
            </a:br>
            <a:br>
              <a:rPr lang="en-US" sz="4800" dirty="0">
                <a:latin typeface="Algerian" panose="04020705040A02060702" pitchFamily="82" charset="0"/>
                <a:cs typeface="Times New Roman" panose="02020603050405020304" pitchFamily="18" charset="0"/>
              </a:rPr>
            </a:br>
            <a:br>
              <a:rPr lang="en-US" sz="4800" dirty="0">
                <a:latin typeface="Algerian" panose="04020705040A02060702" pitchFamily="82" charset="0"/>
                <a:cs typeface="Times New Roman" panose="02020603050405020304" pitchFamily="18" charset="0"/>
              </a:rPr>
            </a:br>
            <a: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Alicia Christopher</a:t>
            </a:r>
            <a:b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Arkansas Department of Finance and Administration</a:t>
            </a:r>
            <a:b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Fiscal Support Supervisor</a:t>
            </a:r>
            <a:b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Office: (501) 324-9494</a:t>
            </a:r>
            <a:br>
              <a:rPr lang="en-US" sz="13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3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Alicia.christopher@dfa.arkansas.gov</a:t>
            </a:r>
            <a:b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4800" dirty="0">
              <a:latin typeface="Algerian" panose="04020705040A02060702" pitchFamily="82" charset="0"/>
              <a:cs typeface="Times New Roman" panose="02020603050405020304" pitchFamily="18" charset="0"/>
            </a:endParaRPr>
          </a:p>
        </p:txBody>
      </p:sp>
      <p:pic>
        <p:nvPicPr>
          <p:cNvPr id="1027" name="Picture 1">
            <a:extLst>
              <a:ext uri="{FF2B5EF4-FFF2-40B4-BE49-F238E27FC236}">
                <a16:creationId xmlns:a16="http://schemas.microsoft.com/office/drawing/2014/main" id="{21BC8C6E-4C26-F54E-2984-4BCF135F51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5121" y="5075861"/>
            <a:ext cx="1629572" cy="171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13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125506" y="645459"/>
            <a:ext cx="10022541" cy="3881718"/>
          </a:xfrm>
        </p:spPr>
        <p:txBody>
          <a:bodyPr>
            <a:normAutofit fontScale="55000" lnSpcReduction="20000"/>
          </a:bodyPr>
          <a:lstStyle/>
          <a:p>
            <a:pPr marL="0" indent="0">
              <a:buNone/>
            </a:pPr>
            <a:endParaRPr lang="en-US" sz="3600" b="0" i="0" dirty="0">
              <a:solidFill>
                <a:schemeClr val="bg1"/>
              </a:solidFill>
              <a:effectLst/>
              <a:latin typeface="Open Sans" panose="020B0606030504020204" pitchFamily="34" charset="0"/>
            </a:endParaRPr>
          </a:p>
          <a:p>
            <a:pPr marL="0" indent="0">
              <a:lnSpc>
                <a:spcPct val="120000"/>
              </a:lnSpc>
              <a:spcBef>
                <a:spcPts val="0"/>
              </a:spcBef>
              <a:spcAft>
                <a:spcPts val="0"/>
              </a:spcAft>
              <a:buNone/>
            </a:pPr>
            <a:r>
              <a:rPr lang="en-US" sz="3600" b="0" i="0" dirty="0">
                <a:solidFill>
                  <a:schemeClr val="bg1"/>
                </a:solidFill>
                <a:effectLst/>
                <a:latin typeface="Times New Roman" panose="02020603050405020304" pitchFamily="18" charset="0"/>
                <a:cs typeface="Times New Roman" panose="02020603050405020304" pitchFamily="18" charset="0"/>
              </a:rPr>
              <a:t>	The Edward Byrne Memorial Justice Assistance Grant (JAG) Program is the</a:t>
            </a:r>
          </a:p>
          <a:p>
            <a:pPr marL="0" indent="0">
              <a:lnSpc>
                <a:spcPct val="120000"/>
              </a:lnSpc>
              <a:spcBef>
                <a:spcPts val="0"/>
              </a:spcBef>
              <a:spcAft>
                <a:spcPts val="0"/>
              </a:spcAft>
              <a:buNone/>
            </a:pPr>
            <a:r>
              <a:rPr lang="en-US" sz="3600" b="0" i="0" dirty="0">
                <a:solidFill>
                  <a:schemeClr val="bg1"/>
                </a:solidFill>
                <a:effectLst/>
                <a:latin typeface="Times New Roman" panose="02020603050405020304" pitchFamily="18" charset="0"/>
                <a:cs typeface="Times New Roman" panose="02020603050405020304" pitchFamily="18" charset="0"/>
              </a:rPr>
              <a:t> 	primary provider of federal criminal justice funding to states and units of local</a:t>
            </a:r>
          </a:p>
          <a:p>
            <a:pPr marL="0" indent="0">
              <a:lnSpc>
                <a:spcPct val="120000"/>
              </a:lnSpc>
              <a:spcBef>
                <a:spcPts val="0"/>
              </a:spcBef>
              <a:spcAft>
                <a:spcPts val="0"/>
              </a:spcAft>
              <a:buNone/>
            </a:pPr>
            <a:r>
              <a:rPr lang="en-US" sz="3600" b="0" i="0" dirty="0">
                <a:solidFill>
                  <a:schemeClr val="bg1"/>
                </a:solidFill>
                <a:effectLst/>
                <a:latin typeface="Times New Roman" panose="02020603050405020304" pitchFamily="18" charset="0"/>
                <a:cs typeface="Times New Roman" panose="02020603050405020304" pitchFamily="18" charset="0"/>
              </a:rPr>
              <a:t> 	government. BJA awards JAG Program funds to eligible states each year</a:t>
            </a:r>
          </a:p>
          <a:p>
            <a:pPr>
              <a:lnSpc>
                <a:spcPct val="120000"/>
              </a:lnSpc>
              <a:spcBef>
                <a:spcPts val="0"/>
              </a:spcBef>
              <a:spcAft>
                <a:spcPts val="0"/>
              </a:spcAft>
            </a:pPr>
            <a:r>
              <a:rPr lang="en-US" sz="3600" b="0" i="0" dirty="0">
                <a:solidFill>
                  <a:schemeClr val="bg1"/>
                </a:solidFill>
                <a:effectLst/>
                <a:latin typeface="Times New Roman" panose="02020603050405020304" pitchFamily="18" charset="0"/>
                <a:cs typeface="Times New Roman" panose="02020603050405020304" pitchFamily="18" charset="0"/>
              </a:rPr>
              <a:t> 	through a federal solicitation process. </a:t>
            </a:r>
            <a:r>
              <a:rPr lang="en-US" sz="3600" dirty="0">
                <a:solidFill>
                  <a:schemeClr val="bg1"/>
                </a:solidFill>
                <a:latin typeface="Times New Roman" panose="02020603050405020304" pitchFamily="18" charset="0"/>
                <a:cs typeface="Times New Roman" panose="02020603050405020304" pitchFamily="18" charset="0"/>
              </a:rPr>
              <a:t>LLEBG is a part of the JAG Program.</a:t>
            </a:r>
            <a:endParaRPr lang="en-US" sz="3600" i="0" dirty="0">
              <a:solidFill>
                <a:schemeClr val="bg1"/>
              </a:solidFill>
              <a:effectLst/>
              <a:latin typeface="Times New Roman" panose="02020603050405020304" pitchFamily="18" charset="0"/>
              <a:cs typeface="Times New Roman" panose="02020603050405020304" pitchFamily="18" charset="0"/>
            </a:endParaRPr>
          </a:p>
          <a:p>
            <a:pPr>
              <a:lnSpc>
                <a:spcPct val="120000"/>
              </a:lnSpc>
              <a:spcBef>
                <a:spcPts val="0"/>
              </a:spcBef>
              <a:spcAft>
                <a:spcPts val="0"/>
              </a:spcAft>
            </a:pPr>
            <a:endParaRPr lang="en-US" sz="3600" b="0" i="0" dirty="0">
              <a:solidFill>
                <a:schemeClr val="bg1"/>
              </a:solidFill>
              <a:effectLst/>
              <a:latin typeface="Times New Roman" panose="02020603050405020304" pitchFamily="18" charset="0"/>
              <a:cs typeface="Times New Roman" panose="02020603050405020304" pitchFamily="18" charset="0"/>
            </a:endParaRPr>
          </a:p>
          <a:p>
            <a:pPr>
              <a:lnSpc>
                <a:spcPct val="120000"/>
              </a:lnSpc>
            </a:pPr>
            <a:endParaRPr lang="en-US" sz="3600" dirty="0">
              <a:solidFill>
                <a:schemeClr val="bg1"/>
              </a:solidFill>
              <a:latin typeface="Times New Roman" panose="02020603050405020304" pitchFamily="18" charset="0"/>
              <a:cs typeface="Times New Roman" panose="02020603050405020304" pitchFamily="18" charset="0"/>
            </a:endParaRPr>
          </a:p>
          <a:p>
            <a:pPr>
              <a:lnSpc>
                <a:spcPct val="120000"/>
              </a:lnSpc>
            </a:pPr>
            <a:r>
              <a:rPr lang="en-US" sz="3600" b="0" i="0" dirty="0">
                <a:solidFill>
                  <a:schemeClr val="bg1"/>
                </a:solidFill>
                <a:latin typeface="Times New Roman" panose="02020603050405020304" pitchFamily="18" charset="0"/>
                <a:cs typeface="Times New Roman" panose="02020603050405020304" pitchFamily="18" charset="0"/>
              </a:rPr>
              <a:t>	The LLEBG funds are directed toward improving the criminal justice services as it relates 	to the activities to crime prevention, control, or reduction or the enforcement of the criminal 	law, including but not limited to, police efforts to prevent, control, or reduce crime or to 	apprehend criminals.</a:t>
            </a:r>
          </a:p>
          <a:p>
            <a:pPr marL="0" indent="0">
              <a:lnSpc>
                <a:spcPct val="120000"/>
              </a:lnSpc>
              <a:buNone/>
            </a:pPr>
            <a:endParaRPr lang="en-US" sz="4200" b="0" i="0" dirty="0">
              <a:solidFill>
                <a:schemeClr val="bg1"/>
              </a:solidFill>
              <a:effectLst/>
              <a:latin typeface="Times New Roman" panose="02020603050405020304" pitchFamily="18" charset="0"/>
              <a:cs typeface="Times New Roman" panose="02020603050405020304" pitchFamily="18" charset="0"/>
            </a:endParaRPr>
          </a:p>
          <a:p>
            <a:pPr marL="0" indent="0">
              <a:lnSpc>
                <a:spcPct val="120000"/>
              </a:lnSpc>
              <a:buNone/>
            </a:pPr>
            <a:endParaRPr lang="en-US" sz="6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0A11B4E-2EC7-47F7-F8FB-56B026FCE96F}"/>
              </a:ext>
            </a:extLst>
          </p:cNvPr>
          <p:cNvSpPr txBox="1"/>
          <p:nvPr/>
        </p:nvSpPr>
        <p:spPr>
          <a:xfrm>
            <a:off x="-4518212" y="-62753"/>
            <a:ext cx="14702117"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							Local Law Enforcement Block Grant (LLEBG) Program Description</a:t>
            </a:r>
            <a:endParaRPr lang="en-US" sz="2000" b="0" i="0" dirty="0">
              <a:solidFill>
                <a:srgbClr val="4A4A4A"/>
              </a:solidFill>
              <a:effectLst/>
              <a:latin typeface="Algerian" panose="04020705040A02060702" pitchFamily="82" charset="0"/>
              <a:cs typeface="Times New Roman" panose="02020603050405020304" pitchFamily="18" charset="0"/>
            </a:endParaRPr>
          </a:p>
        </p:txBody>
      </p:sp>
      <p:pic>
        <p:nvPicPr>
          <p:cNvPr id="4" name="Picture 1">
            <a:extLst>
              <a:ext uri="{FF2B5EF4-FFF2-40B4-BE49-F238E27FC236}">
                <a16:creationId xmlns:a16="http://schemas.microsoft.com/office/drawing/2014/main" id="{BAA1F28D-7429-E8C3-EBD8-66710E32EF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5301" y="5084407"/>
            <a:ext cx="1629572" cy="1712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04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684213" y="1595534"/>
            <a:ext cx="8534400" cy="3331029"/>
          </a:xfrm>
        </p:spPr>
        <p:txBody>
          <a:bodyPr>
            <a:normAutofit/>
          </a:bodyPr>
          <a:lstStyle/>
          <a:p>
            <a:pPr marL="0" indent="0">
              <a:buNone/>
            </a:pPr>
            <a:endParaRPr lang="en-US" sz="2600" b="0" i="0" dirty="0">
              <a:solidFill>
                <a:srgbClr val="4A4A4A"/>
              </a:solidFill>
              <a:effectLst/>
              <a:latin typeface="Open Sans" panose="020B0606030504020204" pitchFamily="34" charset="0"/>
            </a:endParaRPr>
          </a:p>
          <a:p>
            <a:pPr marL="0" indent="0">
              <a:buNone/>
            </a:pPr>
            <a:endParaRPr lang="en-US" sz="2600" b="0" i="0" dirty="0">
              <a:solidFill>
                <a:srgbClr val="4A4A4A"/>
              </a:solidFill>
              <a:effectLst/>
              <a:latin typeface="Open Sans" panose="020B0606030504020204" pitchFamily="34"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1">
            <a:extLst>
              <a:ext uri="{FF2B5EF4-FFF2-40B4-BE49-F238E27FC236}">
                <a16:creationId xmlns:a16="http://schemas.microsoft.com/office/drawing/2014/main" id="{03B88AC7-C0B0-B277-1E43-359A6DC5B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0571" y="5181682"/>
            <a:ext cx="1495425" cy="1571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A11B4E-2EC7-47F7-F8FB-56B026FCE96F}"/>
              </a:ext>
            </a:extLst>
          </p:cNvPr>
          <p:cNvSpPr txBox="1"/>
          <p:nvPr/>
        </p:nvSpPr>
        <p:spPr>
          <a:xfrm>
            <a:off x="-2256090" y="0"/>
            <a:ext cx="11609031"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Local Law Enforcement Block Grant (LLEBG) </a:t>
            </a:r>
            <a:r>
              <a:rPr lang="en-US" sz="2000" dirty="0">
                <a:latin typeface="Algerian" panose="04020705040A02060702" pitchFamily="82" charset="0"/>
                <a:cs typeface="Times New Roman" panose="02020603050405020304" pitchFamily="18" charset="0"/>
              </a:rPr>
              <a:t>Purpose</a:t>
            </a:r>
            <a:endParaRPr lang="en-US" sz="2000" b="0" i="0" dirty="0">
              <a:solidFill>
                <a:srgbClr val="4A4A4A"/>
              </a:solidFill>
              <a:effectLst/>
              <a:latin typeface="Algerian" panose="04020705040A02060702" pitchFamily="82" charset="0"/>
              <a:cs typeface="Times New Roman" panose="02020603050405020304" pitchFamily="18" charset="0"/>
            </a:endParaRPr>
          </a:p>
        </p:txBody>
      </p:sp>
      <p:sp>
        <p:nvSpPr>
          <p:cNvPr id="7" name="TextBox 6">
            <a:extLst>
              <a:ext uri="{FF2B5EF4-FFF2-40B4-BE49-F238E27FC236}">
                <a16:creationId xmlns:a16="http://schemas.microsoft.com/office/drawing/2014/main" id="{81782CFD-BCE4-D8E9-2E81-C84DB77645DC}"/>
              </a:ext>
            </a:extLst>
          </p:cNvPr>
          <p:cNvSpPr txBox="1"/>
          <p:nvPr/>
        </p:nvSpPr>
        <p:spPr>
          <a:xfrm>
            <a:off x="62753" y="828943"/>
            <a:ext cx="8670699" cy="5755422"/>
          </a:xfrm>
          <a:prstGeom prst="rect">
            <a:avLst/>
          </a:prstGeom>
          <a:noFill/>
        </p:spPr>
        <p:txBody>
          <a:bodyPr wrap="square">
            <a:spAutoFit/>
          </a:bodyPr>
          <a:lstStyle/>
          <a:p>
            <a:pPr marL="0" indent="0">
              <a:buNone/>
            </a:pPr>
            <a:r>
              <a:rPr lang="en-US" sz="2000" b="1" i="0" dirty="0">
                <a:solidFill>
                  <a:schemeClr val="bg1"/>
                </a:solidFill>
                <a:effectLst/>
                <a:latin typeface="Times New Roman" panose="02020603050405020304" pitchFamily="18" charset="0"/>
                <a:cs typeface="Times New Roman" panose="02020603050405020304" pitchFamily="18" charset="0"/>
              </a:rPr>
              <a:t>	Source of Funds:</a:t>
            </a:r>
          </a:p>
          <a:p>
            <a:pPr marL="0" indent="0">
              <a:buNone/>
            </a:pPr>
            <a:r>
              <a:rPr lang="en-US" sz="2000" b="0" i="0" dirty="0">
                <a:solidFill>
                  <a:schemeClr val="bg1"/>
                </a:solidFill>
                <a:effectLst/>
                <a:latin typeface="Times New Roman" panose="02020603050405020304" pitchFamily="18" charset="0"/>
                <a:cs typeface="Times New Roman" panose="02020603050405020304" pitchFamily="18" charset="0"/>
              </a:rPr>
              <a:t>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	</a:t>
            </a:r>
            <a:r>
              <a:rPr lang="en-US" sz="2000" b="0" i="0" dirty="0">
                <a:solidFill>
                  <a:schemeClr val="bg1"/>
                </a:solidFill>
                <a:effectLst/>
                <a:latin typeface="Times New Roman" panose="02020603050405020304" pitchFamily="18" charset="0"/>
                <a:cs typeface="Times New Roman" panose="02020603050405020304" pitchFamily="18" charset="0"/>
              </a:rPr>
              <a:t>U. S. Department of Justice (DOJ), Office of Justice Programs (OJP), Bureau 	of Justice Assistance (BJA).</a:t>
            </a:r>
          </a:p>
          <a:p>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000" b="1" i="0" dirty="0">
              <a:solidFill>
                <a:schemeClr val="bg1"/>
              </a:solidFill>
              <a:effectLst/>
              <a:latin typeface="Times New Roman" panose="02020603050405020304" pitchFamily="18" charset="0"/>
              <a:cs typeface="Times New Roman" panose="02020603050405020304" pitchFamily="18" charset="0"/>
            </a:endParaRPr>
          </a:p>
          <a:p>
            <a:pPr marL="0" indent="0">
              <a:buNone/>
            </a:pPr>
            <a:endParaRPr lang="en-US" sz="2000" b="1" dirty="0">
              <a:solidFill>
                <a:schemeClr val="bg1"/>
              </a:solidFill>
              <a:latin typeface="Times New Roman" panose="02020603050405020304" pitchFamily="18" charset="0"/>
              <a:cs typeface="Times New Roman" panose="02020603050405020304" pitchFamily="18" charset="0"/>
            </a:endParaRPr>
          </a:p>
          <a:p>
            <a:pPr algn="l"/>
            <a:r>
              <a:rPr lang="en-US" sz="2000" b="1" i="0" dirty="0">
                <a:solidFill>
                  <a:schemeClr val="bg1"/>
                </a:solidFill>
                <a:effectLst/>
                <a:latin typeface="Times New Roman" panose="02020603050405020304" pitchFamily="18" charset="0"/>
                <a:cs typeface="Times New Roman" panose="02020603050405020304" pitchFamily="18" charset="0"/>
              </a:rPr>
              <a:t>	Program Funding:</a:t>
            </a:r>
            <a:br>
              <a:rPr lang="en-US" sz="2000" b="0" i="0" dirty="0">
                <a:solidFill>
                  <a:schemeClr val="bg1"/>
                </a:solidFill>
                <a:effectLst/>
                <a:latin typeface="Times New Roman" panose="02020603050405020304" pitchFamily="18" charset="0"/>
                <a:cs typeface="Times New Roman" panose="02020603050405020304" pitchFamily="18" charset="0"/>
              </a:rPr>
            </a:br>
            <a:r>
              <a:rPr lang="en-US" sz="2000" b="0" i="0" dirty="0">
                <a:solidFill>
                  <a:schemeClr val="bg1"/>
                </a:solidFill>
                <a:effectLst/>
                <a:latin typeface="Times New Roman" panose="02020603050405020304" pitchFamily="18" charset="0"/>
                <a:cs typeface="Times New Roman" panose="02020603050405020304" pitchFamily="18" charset="0"/>
              </a:rPr>
              <a:t>	</a:t>
            </a:r>
          </a:p>
          <a:p>
            <a:pPr algn="l"/>
            <a:r>
              <a:rPr lang="en-US" sz="2000" dirty="0">
                <a:solidFill>
                  <a:schemeClr val="bg1"/>
                </a:solidFill>
                <a:latin typeface="Times New Roman" panose="02020603050405020304" pitchFamily="18" charset="0"/>
                <a:cs typeface="Times New Roman" panose="02020603050405020304" pitchFamily="18" charset="0"/>
              </a:rPr>
              <a:t>	</a:t>
            </a:r>
            <a:r>
              <a:rPr lang="en-US" sz="2000" b="0" i="0" dirty="0">
                <a:solidFill>
                  <a:schemeClr val="bg1"/>
                </a:solidFill>
                <a:effectLst/>
                <a:latin typeface="Times New Roman" panose="02020603050405020304" pitchFamily="18" charset="0"/>
                <a:cs typeface="Times New Roman" panose="02020603050405020304" pitchFamily="18" charset="0"/>
              </a:rPr>
              <a:t>Local Law Enforcement Block Grant Program Funding is based on the 	allocated funds from the state’s federal awards. When the violent crimes 	ranking is completed by BJA, a standard subgrant amount is determined by 	DFA-IGS. Eligible entities are awarded according to the availability of 	funding.</a:t>
            </a:r>
          </a:p>
          <a:p>
            <a:br>
              <a:rPr lang="en-US" sz="2000" dirty="0">
                <a:latin typeface="Times New Roman" panose="02020603050405020304" pitchFamily="18" charset="0"/>
                <a:cs typeface="Times New Roman" panose="02020603050405020304" pitchFamily="18" charset="0"/>
              </a:rPr>
            </a:br>
            <a:endParaRPr lang="en-US" sz="2000" dirty="0">
              <a:solidFill>
                <a:schemeClr val="bg1"/>
              </a:solidFill>
              <a:latin typeface="Times New Roman" panose="02020603050405020304" pitchFamily="18" charset="0"/>
              <a:cs typeface="Times New Roman" panose="02020603050405020304" pitchFamily="18" charset="0"/>
            </a:endParaRPr>
          </a:p>
          <a:p>
            <a:pPr marL="0" indent="0"/>
            <a:endParaRPr lang="en-US" sz="1600" dirty="0">
              <a:solidFill>
                <a:schemeClr val="bg1"/>
              </a:solidFill>
            </a:endParaRPr>
          </a:p>
          <a:p>
            <a:pPr marL="0" indent="0"/>
            <a:endParaRPr lang="en-US" sz="1600" b="0" i="0" dirty="0">
              <a:solidFill>
                <a:schemeClr val="bg1"/>
              </a:solidFill>
            </a:endParaRPr>
          </a:p>
          <a:p>
            <a:pPr marL="0" indent="0"/>
            <a:endParaRPr lang="en-US" sz="1600" b="0" i="0" dirty="0">
              <a:solidFill>
                <a:schemeClr val="bg1"/>
              </a:solidFill>
            </a:endParaRPr>
          </a:p>
        </p:txBody>
      </p:sp>
    </p:spTree>
    <p:extLst>
      <p:ext uri="{BB962C8B-B14F-4D97-AF65-F5344CB8AC3E}">
        <p14:creationId xmlns:p14="http://schemas.microsoft.com/office/powerpoint/2010/main" val="314139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684213" y="1595534"/>
            <a:ext cx="8534400" cy="3331029"/>
          </a:xfrm>
        </p:spPr>
        <p:txBody>
          <a:bodyPr>
            <a:normAutofit/>
          </a:bodyPr>
          <a:lstStyle/>
          <a:p>
            <a:pPr marL="0" indent="0">
              <a:buNone/>
            </a:pPr>
            <a:endParaRPr lang="en-US" sz="2600" b="0" i="0" dirty="0">
              <a:solidFill>
                <a:srgbClr val="4A4A4A"/>
              </a:solidFill>
              <a:effectLst/>
              <a:latin typeface="Open Sans" panose="020B0606030504020204" pitchFamily="34" charset="0"/>
            </a:endParaRPr>
          </a:p>
          <a:p>
            <a:pPr marL="0" indent="0">
              <a:buNone/>
            </a:pPr>
            <a:endParaRPr lang="en-US" sz="2600" b="0" i="0" dirty="0">
              <a:solidFill>
                <a:srgbClr val="4A4A4A"/>
              </a:solidFill>
              <a:effectLst/>
              <a:latin typeface="Open Sans" panose="020B0606030504020204" pitchFamily="34"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1">
            <a:extLst>
              <a:ext uri="{FF2B5EF4-FFF2-40B4-BE49-F238E27FC236}">
                <a16:creationId xmlns:a16="http://schemas.microsoft.com/office/drawing/2014/main" id="{03B88AC7-C0B0-B277-1E43-359A6DC5B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387" y="5164591"/>
            <a:ext cx="1495425" cy="1571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A11B4E-2EC7-47F7-F8FB-56B026FCE96F}"/>
              </a:ext>
            </a:extLst>
          </p:cNvPr>
          <p:cNvSpPr txBox="1"/>
          <p:nvPr/>
        </p:nvSpPr>
        <p:spPr>
          <a:xfrm>
            <a:off x="-2256090" y="0"/>
            <a:ext cx="13928137"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Local Law Enforcement Block Grant (LLEBG) </a:t>
            </a:r>
            <a:r>
              <a:rPr lang="en-US" sz="2000" dirty="0">
                <a:latin typeface="Algerian" panose="04020705040A02060702" pitchFamily="82" charset="0"/>
                <a:cs typeface="Times New Roman" panose="02020603050405020304" pitchFamily="18" charset="0"/>
              </a:rPr>
              <a:t>Eligibility Determination</a:t>
            </a:r>
            <a:endParaRPr lang="en-US" sz="2000" b="0" i="0" dirty="0">
              <a:solidFill>
                <a:srgbClr val="4A4A4A"/>
              </a:solidFill>
              <a:effectLst/>
              <a:latin typeface="Algerian" panose="04020705040A02060702" pitchFamily="82" charset="0"/>
              <a:cs typeface="Times New Roman" panose="02020603050405020304" pitchFamily="18" charset="0"/>
            </a:endParaRPr>
          </a:p>
        </p:txBody>
      </p:sp>
      <p:sp>
        <p:nvSpPr>
          <p:cNvPr id="7" name="TextBox 6">
            <a:extLst>
              <a:ext uri="{FF2B5EF4-FFF2-40B4-BE49-F238E27FC236}">
                <a16:creationId xmlns:a16="http://schemas.microsoft.com/office/drawing/2014/main" id="{81782CFD-BCE4-D8E9-2E81-C84DB77645DC}"/>
              </a:ext>
            </a:extLst>
          </p:cNvPr>
          <p:cNvSpPr txBox="1"/>
          <p:nvPr/>
        </p:nvSpPr>
        <p:spPr>
          <a:xfrm>
            <a:off x="0" y="828943"/>
            <a:ext cx="11062446" cy="4647426"/>
          </a:xfrm>
          <a:prstGeom prst="rect">
            <a:avLst/>
          </a:prstGeom>
          <a:noFill/>
        </p:spPr>
        <p:txBody>
          <a:bodyPr wrap="square">
            <a:spAutoFit/>
          </a:bodyPr>
          <a:lstStyle/>
          <a:p>
            <a:pPr marL="0" indent="0">
              <a:buNone/>
            </a:pPr>
            <a:r>
              <a:rPr lang="en-US" sz="2000" b="1" i="0" dirty="0">
                <a:solidFill>
                  <a:schemeClr val="bg1"/>
                </a:solidFill>
                <a:effectLst/>
                <a:latin typeface="Times New Roman" panose="02020603050405020304" pitchFamily="18" charset="0"/>
                <a:cs typeface="Times New Roman" panose="02020603050405020304" pitchFamily="18" charset="0"/>
              </a:rPr>
              <a:t>	Eligible Program Entities:</a:t>
            </a:r>
          </a:p>
          <a:p>
            <a:pPr marL="0" indent="0">
              <a:buNone/>
            </a:pPr>
            <a:r>
              <a:rPr lang="en-US" sz="2000" b="0" i="0" dirty="0">
                <a:solidFill>
                  <a:schemeClr val="bg1"/>
                </a:solidFill>
                <a:effectLst/>
                <a:latin typeface="Times New Roman" panose="02020603050405020304" pitchFamily="18" charset="0"/>
                <a:cs typeface="Times New Roman" panose="02020603050405020304" pitchFamily="18" charset="0"/>
              </a:rPr>
              <a:t>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	</a:t>
            </a:r>
            <a:r>
              <a:rPr lang="en-US" sz="2000" b="0" i="0" dirty="0">
                <a:solidFill>
                  <a:schemeClr val="bg1"/>
                </a:solidFill>
                <a:effectLst/>
                <a:latin typeface="Times New Roman" panose="02020603050405020304" pitchFamily="18" charset="0"/>
                <a:cs typeface="Times New Roman" panose="02020603050405020304" pitchFamily="18" charset="0"/>
              </a:rPr>
              <a:t>LLEBG funds are made available to the units of local government within the state of Arkansas (city 	and county) that are ineligible to apply for direct federal JAG funds due to their small size. ((These 	small size units of local government are referred to as “less-than-$10,000 jurisdictions.”) The purpose 	of the funds are to support their local law enforcement agencies within their jurisdiction.</a:t>
            </a:r>
          </a:p>
          <a:p>
            <a:pPr marL="0" indent="0">
              <a:buNone/>
            </a:pPr>
            <a:endParaRPr lang="en-US" sz="2000" b="0" i="0" dirty="0">
              <a:solidFill>
                <a:srgbClr val="4A4A4A"/>
              </a:solidFill>
              <a:effectLst/>
              <a:latin typeface="Open Sans" panose="020B0606030504020204" pitchFamily="34" charset="0"/>
            </a:endParaRPr>
          </a:p>
          <a:p>
            <a:pPr algn="l"/>
            <a:endParaRPr lang="en-US" sz="2000" b="0" i="0" dirty="0">
              <a:solidFill>
                <a:schemeClr val="bg1"/>
              </a:solidFill>
              <a:effectLst/>
              <a:latin typeface="Times New Roman" panose="02020603050405020304" pitchFamily="18" charset="0"/>
              <a:cs typeface="Times New Roman" panose="02020603050405020304" pitchFamily="18" charset="0"/>
            </a:endParaRPr>
          </a:p>
          <a:p>
            <a:pPr algn="l"/>
            <a:r>
              <a:rPr lang="en-US" sz="2000" b="0" i="0" dirty="0">
                <a:solidFill>
                  <a:schemeClr val="bg1"/>
                </a:solidFill>
                <a:effectLst/>
                <a:latin typeface="Times New Roman" panose="02020603050405020304" pitchFamily="18" charset="0"/>
                <a:cs typeface="Times New Roman" panose="02020603050405020304" pitchFamily="18" charset="0"/>
              </a:rPr>
              <a:t>	The cities and counties that do not receive a direct JAG federal award are eligible for the state’s 	LLEBG based on their average of reported violent crimes. </a:t>
            </a:r>
          </a:p>
          <a:p>
            <a:pPr algn="l"/>
            <a:endParaRPr lang="en-US" sz="2000" b="0" i="0" dirty="0">
              <a:solidFill>
                <a:schemeClr val="bg1"/>
              </a:solidFill>
              <a:effectLst/>
              <a:latin typeface="Times New Roman" panose="02020603050405020304" pitchFamily="18" charset="0"/>
              <a:cs typeface="Times New Roman" panose="02020603050405020304" pitchFamily="18" charset="0"/>
            </a:endParaRPr>
          </a:p>
          <a:p>
            <a:pPr algn="l"/>
            <a:endParaRPr lang="en-US" sz="2000" b="0" i="0" dirty="0">
              <a:solidFill>
                <a:schemeClr val="bg1"/>
              </a:solidFill>
              <a:effectLst/>
              <a:latin typeface="Times New Roman" panose="02020603050405020304" pitchFamily="18" charset="0"/>
              <a:cs typeface="Times New Roman" panose="02020603050405020304" pitchFamily="18" charset="0"/>
            </a:endParaRPr>
          </a:p>
          <a:p>
            <a:pPr algn="l"/>
            <a:r>
              <a:rPr lang="en-US" sz="2000" b="0" i="0" dirty="0">
                <a:solidFill>
                  <a:schemeClr val="bg1"/>
                </a:solidFill>
                <a:effectLst/>
                <a:latin typeface="Times New Roman" panose="02020603050405020304" pitchFamily="18" charset="0"/>
                <a:cs typeface="Times New Roman" panose="02020603050405020304" pitchFamily="18" charset="0"/>
              </a:rPr>
              <a:t>	Cities and counties that are determined eligible for these grants are notified by email regarding the 	Availability of Funding and the Request For Application process.</a:t>
            </a:r>
          </a:p>
          <a:p>
            <a:pPr marL="0" indent="0"/>
            <a:endParaRPr lang="en-US" sz="1600" b="0" i="0" dirty="0">
              <a:solidFill>
                <a:schemeClr val="bg1"/>
              </a:solidFill>
            </a:endParaRPr>
          </a:p>
        </p:txBody>
      </p:sp>
    </p:spTree>
    <p:extLst>
      <p:ext uri="{BB962C8B-B14F-4D97-AF65-F5344CB8AC3E}">
        <p14:creationId xmlns:p14="http://schemas.microsoft.com/office/powerpoint/2010/main" val="91671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0" y="1595534"/>
            <a:ext cx="9218613" cy="3331029"/>
          </a:xfrm>
        </p:spPr>
        <p:txBody>
          <a:bodyPr>
            <a:normAutofit/>
          </a:bodyPr>
          <a:lstStyle/>
          <a:p>
            <a:pPr marL="0" indent="0">
              <a:buNone/>
            </a:pPr>
            <a:endParaRPr lang="en-US" sz="2600" b="0" i="0" dirty="0">
              <a:solidFill>
                <a:srgbClr val="4A4A4A"/>
              </a:solidFill>
              <a:effectLst/>
              <a:latin typeface="Open Sans" panose="020B0606030504020204" pitchFamily="34" charset="0"/>
            </a:endParaRPr>
          </a:p>
          <a:p>
            <a:pPr marL="0" indent="0">
              <a:buNone/>
            </a:pPr>
            <a:endParaRPr lang="en-US" sz="2600" b="0" i="0" dirty="0">
              <a:solidFill>
                <a:srgbClr val="4A4A4A"/>
              </a:solidFill>
              <a:effectLst/>
              <a:latin typeface="Open Sans" panose="020B0606030504020204" pitchFamily="34"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1">
            <a:extLst>
              <a:ext uri="{FF2B5EF4-FFF2-40B4-BE49-F238E27FC236}">
                <a16:creationId xmlns:a16="http://schemas.microsoft.com/office/drawing/2014/main" id="{03B88AC7-C0B0-B277-1E43-359A6DC5B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387" y="5164591"/>
            <a:ext cx="1495425" cy="1571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A11B4E-2EC7-47F7-F8FB-56B026FCE96F}"/>
              </a:ext>
            </a:extLst>
          </p:cNvPr>
          <p:cNvSpPr txBox="1"/>
          <p:nvPr/>
        </p:nvSpPr>
        <p:spPr>
          <a:xfrm>
            <a:off x="-2256090" y="0"/>
            <a:ext cx="13928137"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Local Law Enforcement Block Grant (LLEBG) </a:t>
            </a:r>
            <a:r>
              <a:rPr lang="en-US" sz="2000" dirty="0">
                <a:latin typeface="Algerian" panose="04020705040A02060702" pitchFamily="82" charset="0"/>
                <a:cs typeface="Times New Roman" panose="02020603050405020304" pitchFamily="18" charset="0"/>
              </a:rPr>
              <a:t>Eligibility Determination</a:t>
            </a:r>
            <a:endParaRPr lang="en-US" sz="2000" b="0" i="0" dirty="0">
              <a:solidFill>
                <a:srgbClr val="4A4A4A"/>
              </a:solidFill>
              <a:effectLst/>
              <a:latin typeface="Algerian" panose="04020705040A02060702" pitchFamily="82" charset="0"/>
              <a:cs typeface="Times New Roman" panose="02020603050405020304" pitchFamily="18" charset="0"/>
            </a:endParaRPr>
          </a:p>
        </p:txBody>
      </p:sp>
      <p:sp>
        <p:nvSpPr>
          <p:cNvPr id="7" name="TextBox 6">
            <a:extLst>
              <a:ext uri="{FF2B5EF4-FFF2-40B4-BE49-F238E27FC236}">
                <a16:creationId xmlns:a16="http://schemas.microsoft.com/office/drawing/2014/main" id="{81782CFD-BCE4-D8E9-2E81-C84DB77645DC}"/>
              </a:ext>
            </a:extLst>
          </p:cNvPr>
          <p:cNvSpPr txBox="1"/>
          <p:nvPr/>
        </p:nvSpPr>
        <p:spPr>
          <a:xfrm>
            <a:off x="0" y="828943"/>
            <a:ext cx="11062446" cy="3046988"/>
          </a:xfrm>
          <a:prstGeom prst="rect">
            <a:avLst/>
          </a:prstGeom>
          <a:noFill/>
        </p:spPr>
        <p:txBody>
          <a:bodyPr wrap="square">
            <a:spAutoFit/>
          </a:bodyPr>
          <a:lstStyle/>
          <a:p>
            <a:pPr algn="l"/>
            <a:r>
              <a:rPr lang="en-US" sz="2000" b="1" i="0" dirty="0">
                <a:solidFill>
                  <a:schemeClr val="bg1"/>
                </a:solidFill>
                <a:effectLst/>
                <a:latin typeface="Times New Roman" panose="02020603050405020304" pitchFamily="18" charset="0"/>
                <a:cs typeface="Times New Roman" panose="02020603050405020304" pitchFamily="18" charset="0"/>
              </a:rPr>
              <a:t>Project and Program Funding Period:</a:t>
            </a:r>
          </a:p>
          <a:p>
            <a:pPr algn="l"/>
            <a:endParaRPr lang="en-US" sz="2000" b="1" dirty="0">
              <a:solidFill>
                <a:schemeClr val="bg1"/>
              </a:solidFill>
              <a:latin typeface="Times New Roman" panose="02020603050405020304" pitchFamily="18" charset="0"/>
              <a:cs typeface="Times New Roman" panose="02020603050405020304" pitchFamily="18" charset="0"/>
            </a:endParaRPr>
          </a:p>
          <a:p>
            <a:pPr algn="l"/>
            <a:endParaRPr lang="en-US" sz="2000" b="0" i="0" dirty="0">
              <a:solidFill>
                <a:schemeClr val="bg1"/>
              </a:solidFill>
              <a:effectLst/>
              <a:latin typeface="Times New Roman" panose="02020603050405020304" pitchFamily="18" charset="0"/>
              <a:cs typeface="Times New Roman" panose="02020603050405020304" pitchFamily="18" charset="0"/>
            </a:endParaRPr>
          </a:p>
          <a:p>
            <a:pPr algn="l"/>
            <a:r>
              <a:rPr lang="en-US" sz="2000" b="0" i="0" dirty="0">
                <a:solidFill>
                  <a:schemeClr val="bg1"/>
                </a:solidFill>
                <a:effectLst/>
                <a:latin typeface="Times New Roman" panose="02020603050405020304" pitchFamily="18" charset="0"/>
                <a:cs typeface="Times New Roman" panose="02020603050405020304" pitchFamily="18" charset="0"/>
              </a:rPr>
              <a:t>Eligible Applicants Project Period:  November 1, 2023 to June 30, 2024</a:t>
            </a:r>
          </a:p>
          <a:p>
            <a:pPr algn="l"/>
            <a:r>
              <a:rPr lang="en-US" sz="2000" b="0" i="0" dirty="0">
                <a:solidFill>
                  <a:schemeClr val="bg1"/>
                </a:solidFill>
                <a:effectLst/>
                <a:latin typeface="Times New Roman" panose="02020603050405020304" pitchFamily="18" charset="0"/>
                <a:cs typeface="Times New Roman" panose="02020603050405020304" pitchFamily="18" charset="0"/>
              </a:rPr>
              <a:t> </a:t>
            </a:r>
            <a:br>
              <a:rPr lang="en-US" sz="2000" b="0" i="0" dirty="0">
                <a:solidFill>
                  <a:schemeClr val="bg1"/>
                </a:solidFill>
                <a:effectLst/>
                <a:latin typeface="Times New Roman" panose="02020603050405020304" pitchFamily="18" charset="0"/>
                <a:cs typeface="Times New Roman" panose="02020603050405020304" pitchFamily="18" charset="0"/>
              </a:rPr>
            </a:br>
            <a:r>
              <a:rPr lang="en-US" sz="2000" b="0" i="0" dirty="0">
                <a:solidFill>
                  <a:schemeClr val="bg1"/>
                </a:solidFill>
                <a:effectLst/>
                <a:latin typeface="Times New Roman" panose="02020603050405020304" pitchFamily="18" charset="0"/>
                <a:cs typeface="Times New Roman" panose="02020603050405020304" pitchFamily="18" charset="0"/>
              </a:rPr>
              <a:t>Application Deadline:  October 2, 2023</a:t>
            </a:r>
          </a:p>
          <a:p>
            <a:pPr algn="l"/>
            <a:br>
              <a:rPr lang="en-US" sz="2000" b="0" i="0" dirty="0">
                <a:solidFill>
                  <a:schemeClr val="bg1"/>
                </a:solidFill>
                <a:effectLst/>
                <a:latin typeface="Times New Roman" panose="02020603050405020304" pitchFamily="18" charset="0"/>
                <a:cs typeface="Times New Roman" panose="02020603050405020304" pitchFamily="18" charset="0"/>
              </a:rPr>
            </a:br>
            <a:r>
              <a:rPr lang="en-US" sz="2000" b="0" i="0" dirty="0">
                <a:solidFill>
                  <a:schemeClr val="bg1"/>
                </a:solidFill>
                <a:effectLst/>
                <a:latin typeface="Times New Roman" panose="02020603050405020304" pitchFamily="18" charset="0"/>
                <a:cs typeface="Times New Roman" panose="02020603050405020304" pitchFamily="18" charset="0"/>
              </a:rPr>
              <a:t>Open for Submission: </a:t>
            </a:r>
            <a:r>
              <a:rPr lang="en-US" sz="2000" b="0" i="0">
                <a:solidFill>
                  <a:schemeClr val="bg1"/>
                </a:solidFill>
                <a:effectLst/>
                <a:latin typeface="Times New Roman" panose="02020603050405020304" pitchFamily="18" charset="0"/>
                <a:cs typeface="Times New Roman" panose="02020603050405020304" pitchFamily="18" charset="0"/>
              </a:rPr>
              <a:t>September 14, </a:t>
            </a:r>
            <a:r>
              <a:rPr lang="en-US" sz="2000" b="0" i="0" dirty="0">
                <a:solidFill>
                  <a:schemeClr val="bg1"/>
                </a:solidFill>
                <a:effectLst/>
                <a:latin typeface="Times New Roman" panose="02020603050405020304" pitchFamily="18" charset="0"/>
                <a:cs typeface="Times New Roman" panose="02020603050405020304" pitchFamily="18" charset="0"/>
              </a:rPr>
              <a:t>2023 to September 30, 2023</a:t>
            </a:r>
          </a:p>
          <a:p>
            <a:br>
              <a:rPr lang="en-US" sz="1600" dirty="0"/>
            </a:br>
            <a:endParaRPr lang="en-US" sz="1600" b="0" i="0" dirty="0">
              <a:solidFill>
                <a:schemeClr val="bg1"/>
              </a:solidFill>
            </a:endParaRPr>
          </a:p>
        </p:txBody>
      </p:sp>
    </p:spTree>
    <p:extLst>
      <p:ext uri="{BB962C8B-B14F-4D97-AF65-F5344CB8AC3E}">
        <p14:creationId xmlns:p14="http://schemas.microsoft.com/office/powerpoint/2010/main" val="326299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0" y="487110"/>
            <a:ext cx="11485547" cy="4439453"/>
          </a:xfrm>
        </p:spPr>
        <p:txBody>
          <a:bodyPr>
            <a:normAutofit/>
          </a:bodyPr>
          <a:lstStyle/>
          <a:p>
            <a:pPr marL="0" indent="0">
              <a:buNone/>
            </a:pPr>
            <a:endParaRPr lang="en-US" sz="2600" b="0" i="0" dirty="0">
              <a:solidFill>
                <a:srgbClr val="4A4A4A"/>
              </a:solidFill>
              <a:effectLst/>
              <a:latin typeface="Open Sans" panose="020B0606030504020204" pitchFamily="34" charset="0"/>
            </a:endParaRPr>
          </a:p>
          <a:p>
            <a:pPr marL="0" indent="0">
              <a:buNone/>
            </a:pPr>
            <a:endParaRPr lang="en-US" sz="2600" b="0" i="0" dirty="0">
              <a:solidFill>
                <a:srgbClr val="4A4A4A"/>
              </a:solidFill>
              <a:effectLst/>
              <a:latin typeface="Open Sans" panose="020B0606030504020204" pitchFamily="34"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1">
            <a:extLst>
              <a:ext uri="{FF2B5EF4-FFF2-40B4-BE49-F238E27FC236}">
                <a16:creationId xmlns:a16="http://schemas.microsoft.com/office/drawing/2014/main" id="{03B88AC7-C0B0-B277-1E43-359A6DC5B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387" y="5164591"/>
            <a:ext cx="1495425" cy="1571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A11B4E-2EC7-47F7-F8FB-56B026FCE96F}"/>
              </a:ext>
            </a:extLst>
          </p:cNvPr>
          <p:cNvSpPr txBox="1"/>
          <p:nvPr/>
        </p:nvSpPr>
        <p:spPr>
          <a:xfrm>
            <a:off x="-2256089" y="0"/>
            <a:ext cx="10485690"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		Local Law Enforcement Block Grant (LLEBG) Forms</a:t>
            </a:r>
            <a:endParaRPr lang="en-US" sz="2000" b="0" i="0" dirty="0">
              <a:solidFill>
                <a:srgbClr val="4A4A4A"/>
              </a:solidFill>
              <a:effectLst/>
              <a:latin typeface="Algerian" panose="04020705040A02060702" pitchFamily="82" charset="0"/>
              <a:cs typeface="Times New Roman" panose="02020603050405020304" pitchFamily="18" charset="0"/>
            </a:endParaRPr>
          </a:p>
        </p:txBody>
      </p:sp>
      <p:sp>
        <p:nvSpPr>
          <p:cNvPr id="11" name="TextBox 10">
            <a:extLst>
              <a:ext uri="{FF2B5EF4-FFF2-40B4-BE49-F238E27FC236}">
                <a16:creationId xmlns:a16="http://schemas.microsoft.com/office/drawing/2014/main" id="{0475530B-C9ED-1EF5-D495-7CD67CC144CF}"/>
              </a:ext>
            </a:extLst>
          </p:cNvPr>
          <p:cNvSpPr txBox="1"/>
          <p:nvPr/>
        </p:nvSpPr>
        <p:spPr>
          <a:xfrm>
            <a:off x="-1" y="532015"/>
            <a:ext cx="11529754" cy="2369880"/>
          </a:xfrm>
          <a:prstGeom prst="rect">
            <a:avLst/>
          </a:prstGeom>
          <a:noFill/>
        </p:spPr>
        <p:txBody>
          <a:bodyPr wrap="square">
            <a:spAutoFit/>
          </a:bodyPr>
          <a:lstStyle/>
          <a:p>
            <a:pPr lvl="1"/>
            <a:endParaRPr lang="en-US" sz="1600" b="1" dirty="0">
              <a:solidFill>
                <a:schemeClr val="bg1"/>
              </a:solidFill>
              <a:hlinkClick r:id="rId3">
                <a:extLst>
                  <a:ext uri="{A12FA001-AC4F-418D-AE19-62706E023703}">
                    <ahyp:hlinkClr xmlns:ahyp="http://schemas.microsoft.com/office/drawing/2018/hyperlinkcolor" val="tx"/>
                  </a:ext>
                </a:extLst>
              </a:hlinkClick>
            </a:endParaRPr>
          </a:p>
          <a:p>
            <a:pPr lvl="1"/>
            <a:r>
              <a:rPr lang="en-US" sz="1600"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For information and instructions on how to submit grant applicants to our State Clearinghouse in accordance with E.O. 12372 requirements, please access our website below.</a:t>
            </a:r>
          </a:p>
          <a:p>
            <a:pPr lvl="1"/>
            <a:endParaRPr lang="en-US" sz="1600" dirty="0">
              <a:solidFill>
                <a:schemeClr val="bg1"/>
              </a:solidFill>
            </a:endParaRPr>
          </a:p>
          <a:p>
            <a:pPr lvl="1"/>
            <a:endParaRPr lang="en-US" sz="1600" dirty="0">
              <a:solidFill>
                <a:schemeClr val="bg1"/>
              </a:solidFill>
            </a:endParaRPr>
          </a:p>
          <a:p>
            <a:r>
              <a:rPr lang="en-US" u="sng" dirty="0">
                <a:hlinkClick r:id="rId4"/>
              </a:rPr>
              <a:t>Local Law Enforcement Block Grants (LLEBG) | Department of Finance and Administration (arkansas.gov)</a:t>
            </a:r>
            <a:endParaRPr lang="en-US" dirty="0"/>
          </a:p>
          <a:p>
            <a:pPr lvl="1"/>
            <a:endParaRPr lang="en-US" sz="1600" dirty="0">
              <a:solidFill>
                <a:schemeClr val="bg1"/>
              </a:solidFill>
            </a:endParaRPr>
          </a:p>
          <a:p>
            <a:pPr marL="742950" lvl="1" indent="-285750">
              <a:buFont typeface="Arial" panose="020B0604020202020204" pitchFamily="34" charset="0"/>
              <a:buChar char="•"/>
            </a:pPr>
            <a:r>
              <a:rPr lang="en-US" sz="1600" b="0" u="sng" strike="noStrike" dirty="0">
                <a:solidFill>
                  <a:schemeClr val="bg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Justice Assistance Grants (JAG): Local Law Enforcement Grant Program</a:t>
            </a:r>
            <a:endParaRPr lang="en-US" sz="1600" u="sng" dirty="0">
              <a:solidFill>
                <a:schemeClr val="bg1"/>
              </a:solidFill>
            </a:endParaRPr>
          </a:p>
        </p:txBody>
      </p:sp>
      <p:sp>
        <p:nvSpPr>
          <p:cNvPr id="13" name="TextBox 12">
            <a:extLst>
              <a:ext uri="{FF2B5EF4-FFF2-40B4-BE49-F238E27FC236}">
                <a16:creationId xmlns:a16="http://schemas.microsoft.com/office/drawing/2014/main" id="{2A5E35B4-8F87-A122-15DD-8526E761E7E4}"/>
              </a:ext>
            </a:extLst>
          </p:cNvPr>
          <p:cNvSpPr txBox="1"/>
          <p:nvPr/>
        </p:nvSpPr>
        <p:spPr>
          <a:xfrm>
            <a:off x="213646" y="3204673"/>
            <a:ext cx="9184592" cy="2585323"/>
          </a:xfrm>
          <a:prstGeom prst="rect">
            <a:avLst/>
          </a:prstGeom>
          <a:noFill/>
        </p:spPr>
        <p:txBody>
          <a:bodyPr wrap="square">
            <a:spAutoFit/>
          </a:bodyPr>
          <a:lstStyle/>
          <a:p>
            <a:pPr marL="0" indent="0"/>
            <a:r>
              <a:rPr lang="en-US" sz="1800" b="1" i="0" dirty="0">
                <a:solidFill>
                  <a:schemeClr val="bg1"/>
                </a:solidFill>
              </a:rPr>
              <a:t>	</a:t>
            </a:r>
          </a:p>
          <a:p>
            <a:pPr marL="0" indent="0"/>
            <a:endParaRPr lang="en-US" b="1" dirty="0">
              <a:solidFill>
                <a:schemeClr val="bg1"/>
              </a:solidFill>
            </a:endParaRPr>
          </a:p>
          <a:p>
            <a:pPr marL="0" indent="0"/>
            <a:r>
              <a:rPr lang="en-US" sz="1800" b="1" i="0" dirty="0">
                <a:solidFill>
                  <a:schemeClr val="bg1"/>
                </a:solidFill>
              </a:rPr>
              <a:t>	Request for Application and </a:t>
            </a:r>
            <a:r>
              <a:rPr lang="en-US" sz="1800" b="1" dirty="0">
                <a:solidFill>
                  <a:schemeClr val="bg1"/>
                </a:solidFill>
              </a:rPr>
              <a:t>Forms</a:t>
            </a:r>
          </a:p>
          <a:p>
            <a:pPr marL="0" indent="0"/>
            <a:endParaRPr lang="en-US" sz="1800" b="1" i="0" dirty="0">
              <a:solidFill>
                <a:schemeClr val="bg1"/>
              </a:solidFill>
            </a:endParaRPr>
          </a:p>
          <a:p>
            <a:pPr marL="0" indent="0"/>
            <a:r>
              <a:rPr lang="en-US" sz="1800" b="1" dirty="0">
                <a:solidFill>
                  <a:schemeClr val="bg1"/>
                </a:solidFill>
              </a:rPr>
              <a:t>	</a:t>
            </a:r>
          </a:p>
          <a:p>
            <a:pPr marL="0" indent="0"/>
            <a:r>
              <a:rPr lang="en-US" b="1" dirty="0">
                <a:solidFill>
                  <a:schemeClr val="bg1"/>
                </a:solidFill>
              </a:rPr>
              <a:t>	</a:t>
            </a:r>
            <a:r>
              <a:rPr lang="en-US" sz="1800" b="1" i="0" dirty="0">
                <a:solidFill>
                  <a:schemeClr val="bg1"/>
                </a:solidFill>
              </a:rPr>
              <a:t>Final Reporting Documents and Instructions</a:t>
            </a:r>
          </a:p>
          <a:p>
            <a:pPr marL="285750" indent="-285750">
              <a:buFont typeface="Arial" panose="020B0604020202020204" pitchFamily="34" charset="0"/>
              <a:buChar char="•"/>
            </a:pPr>
            <a:endParaRPr lang="en-US" sz="1800" dirty="0">
              <a:solidFill>
                <a:schemeClr val="bg1"/>
              </a:solidFill>
            </a:endParaRPr>
          </a:p>
          <a:p>
            <a:pPr marL="285750" indent="-285750">
              <a:buFont typeface="Arial" panose="020B0604020202020204" pitchFamily="34" charset="0"/>
              <a:buChar char="•"/>
            </a:pPr>
            <a:endParaRPr lang="en-US" sz="1800" b="1" dirty="0">
              <a:solidFill>
                <a:schemeClr val="bg1"/>
              </a:solidFill>
            </a:endParaRPr>
          </a:p>
          <a:p>
            <a:pPr marL="285750" indent="-285750">
              <a:buFont typeface="Arial" panose="020B0604020202020204" pitchFamily="34" charset="0"/>
              <a:buChar char="•"/>
            </a:pPr>
            <a:endParaRPr lang="en-US" sz="1800" b="1" dirty="0">
              <a:solidFill>
                <a:schemeClr val="bg1"/>
              </a:solidFill>
            </a:endParaRPr>
          </a:p>
        </p:txBody>
      </p:sp>
    </p:spTree>
    <p:extLst>
      <p:ext uri="{BB962C8B-B14F-4D97-AF65-F5344CB8AC3E}">
        <p14:creationId xmlns:p14="http://schemas.microsoft.com/office/powerpoint/2010/main" val="318817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E9AE-3F49-CF74-0128-A82ED56ED5BA}"/>
              </a:ext>
            </a:extLst>
          </p:cNvPr>
          <p:cNvSpPr>
            <a:spLocks noGrp="1"/>
          </p:cNvSpPr>
          <p:nvPr>
            <p:ph type="title"/>
          </p:nvPr>
        </p:nvSpPr>
        <p:spPr/>
        <p:txBody>
          <a:bodyPr>
            <a:normAutofit/>
          </a:bodyPr>
          <a:lstStyle/>
          <a:p>
            <a:br>
              <a:rPr lang="en-US" dirty="0"/>
            </a:br>
            <a:endParaRPr lang="en-US" dirty="0"/>
          </a:p>
        </p:txBody>
      </p:sp>
      <p:sp>
        <p:nvSpPr>
          <p:cNvPr id="3" name="Content Placeholder 2">
            <a:extLst>
              <a:ext uri="{FF2B5EF4-FFF2-40B4-BE49-F238E27FC236}">
                <a16:creationId xmlns:a16="http://schemas.microsoft.com/office/drawing/2014/main" id="{29C5755E-E2B7-555F-5C28-093A50932140}"/>
              </a:ext>
            </a:extLst>
          </p:cNvPr>
          <p:cNvSpPr>
            <a:spLocks noGrp="1"/>
          </p:cNvSpPr>
          <p:nvPr>
            <p:ph type="body" idx="1"/>
          </p:nvPr>
        </p:nvSpPr>
        <p:spPr>
          <a:xfrm>
            <a:off x="684213" y="1595534"/>
            <a:ext cx="8534400" cy="3331029"/>
          </a:xfrm>
        </p:spPr>
        <p:txBody>
          <a:bodyPr>
            <a:normAutofit/>
          </a:bodyPr>
          <a:lstStyle/>
          <a:p>
            <a:pPr marL="0" indent="0">
              <a:buNone/>
            </a:pPr>
            <a:endParaRPr lang="en-US" sz="2600" b="0" i="0" dirty="0">
              <a:solidFill>
                <a:srgbClr val="4A4A4A"/>
              </a:solidFill>
              <a:effectLst/>
              <a:latin typeface="Open Sans" panose="020B0606030504020204" pitchFamily="34" charset="0"/>
            </a:endParaRPr>
          </a:p>
          <a:p>
            <a:pPr marL="0" indent="0">
              <a:buNone/>
            </a:pPr>
            <a:endParaRPr lang="en-US" sz="2600" b="0" i="0" dirty="0">
              <a:solidFill>
                <a:srgbClr val="4A4A4A"/>
              </a:solidFill>
              <a:effectLst/>
              <a:latin typeface="Open Sans" panose="020B0606030504020204" pitchFamily="34" charset="0"/>
            </a:endParaRPr>
          </a:p>
          <a:p>
            <a:pPr marL="0" indent="0">
              <a:buNone/>
            </a:pPr>
            <a:endParaRPr lang="en-US" sz="7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1">
            <a:extLst>
              <a:ext uri="{FF2B5EF4-FFF2-40B4-BE49-F238E27FC236}">
                <a16:creationId xmlns:a16="http://schemas.microsoft.com/office/drawing/2014/main" id="{03B88AC7-C0B0-B277-1E43-359A6DC5B4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387" y="5164591"/>
            <a:ext cx="1495425" cy="1571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A11B4E-2EC7-47F7-F8FB-56B026FCE96F}"/>
              </a:ext>
            </a:extLst>
          </p:cNvPr>
          <p:cNvSpPr txBox="1"/>
          <p:nvPr/>
        </p:nvSpPr>
        <p:spPr>
          <a:xfrm>
            <a:off x="-3892100" y="-9475"/>
            <a:ext cx="15806194" cy="400110"/>
          </a:xfrm>
          <a:prstGeom prst="rect">
            <a:avLst/>
          </a:prstGeom>
          <a:noFill/>
        </p:spPr>
        <p:txBody>
          <a:bodyPr wrap="square">
            <a:spAutoFit/>
          </a:bodyPr>
          <a:lstStyle/>
          <a:p>
            <a:pPr marL="0" indent="0" algn="ctr">
              <a:buNone/>
            </a:pPr>
            <a:r>
              <a:rPr lang="en-US" sz="2000" dirty="0">
                <a:solidFill>
                  <a:schemeClr val="tx1"/>
                </a:solidFill>
                <a:latin typeface="Algerian" panose="04020705040A02060702" pitchFamily="82" charset="0"/>
                <a:cs typeface="Times New Roman" panose="02020603050405020304" pitchFamily="18" charset="0"/>
              </a:rPr>
              <a:t>Local Law Enforcement Block Grant (LLEBG) Website &amp; </a:t>
            </a:r>
            <a:r>
              <a:rPr lang="en-US" sz="2000" dirty="0" err="1">
                <a:solidFill>
                  <a:schemeClr val="tx1"/>
                </a:solidFill>
                <a:latin typeface="Algerian" panose="04020705040A02060702" pitchFamily="82" charset="0"/>
                <a:cs typeface="Times New Roman" panose="02020603050405020304" pitchFamily="18" charset="0"/>
              </a:rPr>
              <a:t>lINK</a:t>
            </a:r>
            <a:endParaRPr lang="en-US" sz="2000" b="0" i="0" dirty="0">
              <a:solidFill>
                <a:srgbClr val="4A4A4A"/>
              </a:solidFill>
              <a:effectLst/>
              <a:latin typeface="Algerian" panose="04020705040A02060702" pitchFamily="82" charset="0"/>
              <a:cs typeface="Times New Roman" panose="02020603050405020304" pitchFamily="18" charset="0"/>
            </a:endParaRPr>
          </a:p>
        </p:txBody>
      </p:sp>
      <p:sp>
        <p:nvSpPr>
          <p:cNvPr id="7" name="TextBox 6">
            <a:extLst>
              <a:ext uri="{FF2B5EF4-FFF2-40B4-BE49-F238E27FC236}">
                <a16:creationId xmlns:a16="http://schemas.microsoft.com/office/drawing/2014/main" id="{81782CFD-BCE4-D8E9-2E81-C84DB77645DC}"/>
              </a:ext>
            </a:extLst>
          </p:cNvPr>
          <p:cNvSpPr txBox="1"/>
          <p:nvPr/>
        </p:nvSpPr>
        <p:spPr>
          <a:xfrm>
            <a:off x="512748" y="828943"/>
            <a:ext cx="8220704" cy="4124206"/>
          </a:xfrm>
          <a:prstGeom prst="rect">
            <a:avLst/>
          </a:prstGeom>
          <a:noFill/>
        </p:spPr>
        <p:txBody>
          <a:bodyPr wrap="square">
            <a:spAutoFit/>
          </a:bodyPr>
          <a:lstStyle/>
          <a:p>
            <a:pPr marL="0" indent="0">
              <a:buNone/>
            </a:pPr>
            <a:endParaRPr lang="en-US" sz="2000" b="0" i="0" dirty="0">
              <a:solidFill>
                <a:schemeClr val="bg1"/>
              </a:solidFill>
              <a:latin typeface="Times New Roman" panose="02020603050405020304" pitchFamily="18" charset="0"/>
              <a:cs typeface="Times New Roman" panose="02020603050405020304" pitchFamily="18" charset="0"/>
            </a:endParaRPr>
          </a:p>
          <a:p>
            <a:pPr marL="0" indent="0"/>
            <a:endParaRPr lang="en-US" sz="2000" dirty="0">
              <a:solidFill>
                <a:schemeClr val="bg1"/>
              </a:solidFill>
              <a:latin typeface="Times New Roman" panose="02020603050405020304" pitchFamily="18" charset="0"/>
              <a:cs typeface="Times New Roman" panose="02020603050405020304" pitchFamily="18" charset="0"/>
            </a:endParaRPr>
          </a:p>
          <a:p>
            <a:pPr marL="0" indent="0"/>
            <a:r>
              <a:rPr lang="en-US" sz="2000" b="0" i="0" dirty="0">
                <a:solidFill>
                  <a:schemeClr val="bg1"/>
                </a:solidFill>
                <a:effectLst/>
                <a:latin typeface="Times New Roman" panose="02020603050405020304" pitchFamily="18" charset="0"/>
                <a:cs typeface="Times New Roman" panose="02020603050405020304" pitchFamily="18" charset="0"/>
              </a:rPr>
              <a:t>Completed applications </a:t>
            </a:r>
            <a:r>
              <a:rPr lang="en-US" sz="2000" dirty="0">
                <a:solidFill>
                  <a:schemeClr val="bg1"/>
                </a:solidFill>
                <a:latin typeface="Times New Roman" panose="02020603050405020304" pitchFamily="18" charset="0"/>
                <a:cs typeface="Times New Roman" panose="02020603050405020304" pitchFamily="18" charset="0"/>
              </a:rPr>
              <a:t>m</a:t>
            </a:r>
            <a:r>
              <a:rPr lang="en-US" sz="2000" b="0" i="0" dirty="0">
                <a:solidFill>
                  <a:schemeClr val="bg1"/>
                </a:solidFill>
                <a:effectLst/>
                <a:latin typeface="Times New Roman" panose="02020603050405020304" pitchFamily="18" charset="0"/>
                <a:cs typeface="Times New Roman" panose="02020603050405020304" pitchFamily="18" charset="0"/>
              </a:rPr>
              <a:t>ust </a:t>
            </a:r>
            <a:r>
              <a:rPr lang="en-US" sz="2000" dirty="0">
                <a:solidFill>
                  <a:schemeClr val="bg1"/>
                </a:solidFill>
                <a:latin typeface="Times New Roman" panose="02020603050405020304" pitchFamily="18" charset="0"/>
                <a:cs typeface="Times New Roman" panose="02020603050405020304" pitchFamily="18" charset="0"/>
              </a:rPr>
              <a:t>b</a:t>
            </a:r>
            <a:r>
              <a:rPr lang="en-US" sz="2000" b="0" i="0" dirty="0">
                <a:solidFill>
                  <a:schemeClr val="bg1"/>
                </a:solidFill>
                <a:effectLst/>
                <a:latin typeface="Times New Roman" panose="02020603050405020304" pitchFamily="18" charset="0"/>
                <a:cs typeface="Times New Roman" panose="02020603050405020304" pitchFamily="18" charset="0"/>
              </a:rPr>
              <a:t>e </a:t>
            </a:r>
            <a:r>
              <a:rPr lang="en-US" sz="2000" dirty="0">
                <a:solidFill>
                  <a:schemeClr val="bg1"/>
                </a:solidFill>
                <a:latin typeface="Times New Roman" panose="02020603050405020304" pitchFamily="18" charset="0"/>
                <a:cs typeface="Times New Roman" panose="02020603050405020304" pitchFamily="18" charset="0"/>
              </a:rPr>
              <a:t>s</a:t>
            </a:r>
            <a:r>
              <a:rPr lang="en-US" sz="2000" b="0" i="0" dirty="0">
                <a:solidFill>
                  <a:schemeClr val="bg1"/>
                </a:solidFill>
                <a:effectLst/>
                <a:latin typeface="Times New Roman" panose="02020603050405020304" pitchFamily="18" charset="0"/>
                <a:cs typeface="Times New Roman" panose="02020603050405020304" pitchFamily="18" charset="0"/>
              </a:rPr>
              <a:t>ubmitted to the State Clearinghouse electronically at the following email:</a:t>
            </a:r>
          </a:p>
          <a:p>
            <a:pPr marL="0" indent="0"/>
            <a:br>
              <a:rPr lang="en-US" sz="2000" dirty="0">
                <a:solidFill>
                  <a:schemeClr val="bg1"/>
                </a:solidFill>
                <a:latin typeface="Times New Roman" panose="02020603050405020304" pitchFamily="18" charset="0"/>
                <a:cs typeface="Times New Roman" panose="02020603050405020304" pitchFamily="18" charset="0"/>
              </a:rPr>
            </a:br>
            <a:r>
              <a:rPr lang="en-US" sz="2000" b="0" i="0" u="none" strike="noStrike" dirty="0">
                <a:solidFill>
                  <a:schemeClr val="bg1"/>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igsclearinghouse@dfa.arkansas.gov</a:t>
            </a:r>
            <a:endParaRPr lang="en-US" sz="2000" b="0" i="0" u="none" strike="noStrike" dirty="0">
              <a:solidFill>
                <a:schemeClr val="bg1"/>
              </a:solidFill>
              <a:effectLst/>
              <a:latin typeface="Times New Roman" panose="02020603050405020304" pitchFamily="18" charset="0"/>
              <a:cs typeface="Times New Roman" panose="02020603050405020304" pitchFamily="18" charset="0"/>
            </a:endParaRPr>
          </a:p>
          <a:p>
            <a:pPr marL="0" indent="0"/>
            <a:endParaRPr lang="en-US" sz="2000" b="0" i="0" u="none" strike="noStrike" dirty="0">
              <a:solidFill>
                <a:schemeClr val="bg1"/>
              </a:solidFill>
              <a:effectLst/>
              <a:latin typeface="Times New Roman" panose="02020603050405020304" pitchFamily="18" charset="0"/>
              <a:cs typeface="Times New Roman" panose="02020603050405020304" pitchFamily="18" charset="0"/>
            </a:endParaRPr>
          </a:p>
          <a:p>
            <a:pPr marL="0" indent="0"/>
            <a:endParaRPr lang="en-US" sz="2000" dirty="0">
              <a:solidFill>
                <a:schemeClr val="bg1"/>
              </a:solidFill>
              <a:latin typeface="Times New Roman" panose="02020603050405020304" pitchFamily="18" charset="0"/>
              <a:cs typeface="Times New Roman" panose="02020603050405020304" pitchFamily="18" charset="0"/>
            </a:endParaRPr>
          </a:p>
          <a:p>
            <a:r>
              <a:rPr lang="en-US" sz="2000" b="1" i="0" u="none" strike="noStrike" dirty="0">
                <a:solidFill>
                  <a:srgbClr val="FF0000"/>
                </a:solidFill>
                <a:effectLst/>
                <a:latin typeface="Times New Roman" panose="02020603050405020304" pitchFamily="18" charset="0"/>
                <a:cs typeface="Times New Roman" panose="02020603050405020304" pitchFamily="18" charset="0"/>
              </a:rPr>
              <a:t>APPLICATIONS ARE DUE BY: </a:t>
            </a:r>
            <a:r>
              <a:rPr lang="en-US" sz="2000" b="1" dirty="0">
                <a:solidFill>
                  <a:srgbClr val="FF0000"/>
                </a:solidFill>
                <a:latin typeface="Times New Roman" panose="02020603050405020304" pitchFamily="18" charset="0"/>
                <a:cs typeface="Times New Roman" panose="02020603050405020304" pitchFamily="18" charset="0"/>
              </a:rPr>
              <a:t>September 30, 2023</a:t>
            </a:r>
            <a:endParaRPr lang="en-US" sz="2000" b="1" i="0" u="none" strike="noStrike" dirty="0">
              <a:solidFill>
                <a:srgbClr val="FF0000"/>
              </a:solidFill>
              <a:effectLst/>
              <a:latin typeface="Times New Roman" panose="02020603050405020304" pitchFamily="18" charset="0"/>
              <a:cs typeface="Times New Roman" panose="02020603050405020304" pitchFamily="18" charset="0"/>
            </a:endParaRPr>
          </a:p>
          <a:p>
            <a:pPr marL="0" indent="0"/>
            <a:endParaRPr lang="en-US" sz="2000" b="0" i="0" u="none" strike="noStrike" dirty="0">
              <a:solidFill>
                <a:schemeClr val="bg1"/>
              </a:solidFill>
              <a:effectLst/>
              <a:latin typeface="Times New Roman" panose="02020603050405020304" pitchFamily="18" charset="0"/>
              <a:cs typeface="Times New Roman" panose="02020603050405020304" pitchFamily="18" charset="0"/>
            </a:endParaRPr>
          </a:p>
          <a:p>
            <a:pPr marL="0" indent="0"/>
            <a:endParaRPr lang="en-US" dirty="0">
              <a:solidFill>
                <a:schemeClr val="bg1"/>
              </a:solidFill>
              <a:latin typeface="Times New Roman" panose="02020603050405020304" pitchFamily="18" charset="0"/>
              <a:cs typeface="Times New Roman" panose="02020603050405020304" pitchFamily="18" charset="0"/>
            </a:endParaRPr>
          </a:p>
          <a:p>
            <a:pPr marL="0" indent="0"/>
            <a:endParaRPr lang="en-US" sz="1200" dirty="0">
              <a:solidFill>
                <a:schemeClr val="bg1"/>
              </a:solidFill>
              <a:latin typeface="Times New Roman" panose="02020603050405020304" pitchFamily="18" charset="0"/>
              <a:cs typeface="Times New Roman" panose="02020603050405020304" pitchFamily="18" charset="0"/>
            </a:endParaRPr>
          </a:p>
          <a:p>
            <a:pPr marL="0" indent="0"/>
            <a:endParaRPr lang="en-US" sz="1600" b="0" i="0" dirty="0">
              <a:solidFill>
                <a:schemeClr val="bg1"/>
              </a:solidFill>
            </a:endParaRPr>
          </a:p>
          <a:p>
            <a:pPr marL="0" indent="0"/>
            <a:endParaRPr lang="en-US" sz="1600" b="0" i="0" dirty="0">
              <a:solidFill>
                <a:schemeClr val="bg1"/>
              </a:solidFill>
            </a:endParaRPr>
          </a:p>
        </p:txBody>
      </p:sp>
    </p:spTree>
    <p:extLst>
      <p:ext uri="{BB962C8B-B14F-4D97-AF65-F5344CB8AC3E}">
        <p14:creationId xmlns:p14="http://schemas.microsoft.com/office/powerpoint/2010/main" val="293239141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7875</TotalTime>
  <Words>622</Words>
  <Application>Microsoft Office PowerPoint</Application>
  <PresentationFormat>Widescreen</PresentationFormat>
  <Paragraphs>86</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Calibri</vt:lpstr>
      <vt:lpstr>Century Gothic</vt:lpstr>
      <vt:lpstr>Open Sans</vt:lpstr>
      <vt:lpstr>Times New Roman</vt:lpstr>
      <vt:lpstr>Wingdings 3</vt:lpstr>
      <vt:lpstr>Slice</vt:lpstr>
      <vt:lpstr>Local law enforcement block grant (LLEBG) Workshop    Alicia Christopher Arkansas Department of Finance and Administration Fiscal Support Supervisor Office: (501) 324-9494 Alicia.christopher@dfa.arkansas.gov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law enforcement block grant (LLEBG)     Alicia Christopher Arkansas Department of Finance and Administration Fiscal Support Supervisor Office: (501) 324-9494 Alicia.christopher@dfa.arkansas.gov</dc:title>
  <dc:creator>Alicia Christopher</dc:creator>
  <cp:lastModifiedBy>Doris Smith</cp:lastModifiedBy>
  <cp:revision>14</cp:revision>
  <cp:lastPrinted>2023-09-12T13:38:32Z</cp:lastPrinted>
  <dcterms:created xsi:type="dcterms:W3CDTF">2023-08-18T16:53:29Z</dcterms:created>
  <dcterms:modified xsi:type="dcterms:W3CDTF">2023-09-12T15:24:35Z</dcterms:modified>
</cp:coreProperties>
</file>